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6" r:id="rId4"/>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Lst>
  <p:sldSz cy="5143500" cx="9144000"/>
  <p:notesSz cx="6858000" cy="9144000"/>
  <p:embeddedFontLst>
    <p:embeddedFont>
      <p:font typeface="Ubuntu"/>
      <p:regular r:id="rId86"/>
      <p:bold r:id="rId87"/>
      <p:italic r:id="rId88"/>
      <p:boldItalic r:id="rId89"/>
    </p:embeddedFont>
    <p:embeddedFont>
      <p:font typeface="Proxima Nova"/>
      <p:regular r:id="rId90"/>
      <p:bold r:id="rId91"/>
      <p:italic r:id="rId92"/>
      <p:boldItalic r:id="rId93"/>
    </p:embeddedFont>
    <p:embeddedFont>
      <p:font typeface="Lato"/>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0EB0FA-C7F9-4582-8F4B-DCEE4DC7D821}">
  <a:tblStyle styleId="{080EB0FA-C7F9-4582-8F4B-DCEE4DC7D8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33D1A64-7EDB-4F41-B89D-2811B47CE51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Lato-bold.fntdata"/><Relationship Id="rId94" Type="http://schemas.openxmlformats.org/officeDocument/2006/relationships/font" Target="fonts/Lato-regular.fntdata"/><Relationship Id="rId97" Type="http://schemas.openxmlformats.org/officeDocument/2006/relationships/font" Target="fonts/Lato-boldItalic.fntdata"/><Relationship Id="rId96" Type="http://schemas.openxmlformats.org/officeDocument/2006/relationships/font" Target="fonts/Lat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ProximaNova-bold.fntdata"/><Relationship Id="rId90" Type="http://schemas.openxmlformats.org/officeDocument/2006/relationships/font" Target="fonts/ProximaNova-regular.fntdata"/><Relationship Id="rId93" Type="http://schemas.openxmlformats.org/officeDocument/2006/relationships/font" Target="fonts/ProximaNova-boldItalic.fntdata"/><Relationship Id="rId92" Type="http://schemas.openxmlformats.org/officeDocument/2006/relationships/font" Target="fonts/ProximaNova-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font" Target="fonts/Ubuntu-regular.fntdata"/><Relationship Id="rId85" Type="http://schemas.openxmlformats.org/officeDocument/2006/relationships/slide" Target="slides/slide78.xml"/><Relationship Id="rId88" Type="http://schemas.openxmlformats.org/officeDocument/2006/relationships/font" Target="fonts/Ubuntu-italic.fntdata"/><Relationship Id="rId87" Type="http://schemas.openxmlformats.org/officeDocument/2006/relationships/font" Target="fonts/Ubuntu-bold.fntdata"/><Relationship Id="rId89" Type="http://schemas.openxmlformats.org/officeDocument/2006/relationships/font" Target="fonts/Ubuntu-boldItalic.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50a804783_1_6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750a804783_1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c6f50e9d6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c6f50e9d6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c6f50e9d6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c6f50e9d6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c6f50e9d6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c6f50e9d6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c6f50e9d6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c6f50e9d6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c6f50e9d6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c6f50e9d6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 y] = meshgrid(-2:0.1:2); z=x.^2+y.^2; surf(x,y,z);</a:t>
            </a:r>
            <a:endParaRPr/>
          </a:p>
          <a:p>
            <a:pPr indent="0" lvl="0" marL="0" rtl="0" algn="l">
              <a:spcBef>
                <a:spcPts val="0"/>
              </a:spcBef>
              <a:spcAft>
                <a:spcPts val="0"/>
              </a:spcAft>
              <a:buClr>
                <a:schemeClr val="dk1"/>
              </a:buClr>
              <a:buSzPts val="1100"/>
              <a:buFont typeface="Arial"/>
              <a:buNone/>
            </a:pPr>
            <a:r>
              <a:rPr lang="en"/>
              <a:t>xlabel('w_1'); ylabel('w_2'); title('loss function')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c6f50e9d6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c6f50e9d6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c6f50e9d6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c6f50e9d6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 y] = meshgrid(-2:0.1:2); z=x.^2+y.^2; surf(x,y,z);</a:t>
            </a:r>
            <a:endParaRPr/>
          </a:p>
          <a:p>
            <a:pPr indent="0" lvl="0" marL="0" rtl="0" algn="l">
              <a:spcBef>
                <a:spcPts val="0"/>
              </a:spcBef>
              <a:spcAft>
                <a:spcPts val="0"/>
              </a:spcAft>
              <a:buClr>
                <a:schemeClr val="dk1"/>
              </a:buClr>
              <a:buSzPts val="1100"/>
              <a:buFont typeface="Arial"/>
              <a:buNone/>
            </a:pPr>
            <a:r>
              <a:rPr lang="en"/>
              <a:t>xlabel('w_1'); ylabel('w_2'); title('loss function')</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c6f50e9d6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c6f50e9d6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c6f50e9d6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c6f50e9d6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 y] = meshgrid(-2:0.1:2); z=x.^2+y.^2; surf(x,y,z);</a:t>
            </a:r>
            <a:endParaRPr/>
          </a:p>
          <a:p>
            <a:pPr indent="0" lvl="0" marL="0" rtl="0" algn="l">
              <a:spcBef>
                <a:spcPts val="0"/>
              </a:spcBef>
              <a:spcAft>
                <a:spcPts val="0"/>
              </a:spcAft>
              <a:buClr>
                <a:schemeClr val="dk1"/>
              </a:buClr>
              <a:buSzPts val="1100"/>
              <a:buFont typeface="Arial"/>
              <a:buNone/>
            </a:pPr>
            <a:r>
              <a:rPr lang="en"/>
              <a:t>xlabel('w_1'); ylabel('w_2'); title('loss function')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c6f50e9d6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c6f50e9d6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c6f50e9d6_0_9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c6f50e9d6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c6f50e9d6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c6f50e9d6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c6f50e9d6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c6f50e9d6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Sparser solutions are good for feature selection in high dimensional spaces, as well for prediction speed.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c6f50e9d6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dc6f50e9d6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L2 loss is more sensitive to outliers.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c6f50e9d6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c6f50e9d6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c6f50e9d6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c6f50e9d6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c6f50e9d6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dc6f50e9d6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c6f50e9d6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dc6f50e9d6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c6f50e9d6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dc6f50e9d6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c6f50e9d6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dc6f50e9d6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dc6f50e9d6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dc6f50e9d6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c6f50e9d6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c6f50e9d6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c6f50e9d6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c6f50e9d6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c6f50e9d6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c6f50e9d6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c6f50e9d6_0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c6f50e9d6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dc6f50e9d6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dc6f50e9d6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dc6f50e9d6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dc6f50e9d6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dc6f50e9d6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dc6f50e9d6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dc6f50e9d6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dc6f50e9d6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 = 0.0001:0.001:1; plot(x,-log(x),'LineWidth',3),grid,xlabel('l_i'),ylabel('-log'),title('Cross-entropy')</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7565181122a2a08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7565181122a2a08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Canvia la W o la W1</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7565181122a2a08a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565181122a2a08a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7565181122a2a08a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7565181122a2a08a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Canvia la W o la W1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c6f50e9d6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c6f50e9d6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7565181122a2a08a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565181122a2a08a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Canvia la W o la W1</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7565181122a2a08a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7565181122a2a08a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Canvia la W o la W1</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7565181122a2a08a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7565181122a2a08a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Canvia la W o la W1</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7565181122a2a08a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7565181122a2a08a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Canvia la W o la W1</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dc6f50e9d6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dc6f50e9d6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dc6f50e9d6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dc6f50e9d6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dc6f50e9d6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dc6f50e9d6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dc6f50e9d6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dc6f50e9d6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dc6f50e9d6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dc6f50e9d6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dc6f50e9d6_0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dc6f50e9d6_0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c6f50e9d6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c6f50e9d6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dc6f50e9d6_0_1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dc6f50e9d6_0_1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dc6f50e9d6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dc6f50e9d6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dc6f50e9d6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dc6f50e9d6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dc6f50e9d6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dc6f50e9d6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dc6f50e9d6_0_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dc6f50e9d6_0_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 = -10:0.01:10;plot(x,1./(1+exp(-x)),'LineWidth',3),grid,xlabel('x'),ylabel('1/(1+e^{-x})'),title('Sigmoid');</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dc6f50e9d6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dc6f50e9d6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 = -10:0.01:10;plot(x,1./(1+exp(-x)),'LineWidth',3),grid,xlabel('x'),ylabel('1/(1+e^{-x})'),title('Sigmoid');</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dc6f50e9d6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dc6f50e9d6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 0.0001:0.001:1; plot(x,-log(x),'LineWidth',3),grid,xlabel('l_i'),ylabel('-log'),title('Cross-entropy')</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dc6f50e9d6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dc6f50e9d6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 = 0.0001:0.001:1; plot(x,-log(x),'LineWidth',3),grid,xlabel('l_i'),ylabel('-log'),title('Cross-entropy')</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dc6f50e9d6_0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dc6f50e9d6_0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dc6f50e9d6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dc6f50e9d6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c6f50e9d6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c6f50e9d6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dc6f50e9d6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dc6f50e9d6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dc6f50e9d6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dc6f50e9d6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dc6f50e9d6_0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dc6f50e9d6_0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Esquema de siamese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dc6f50e9d6_0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dc6f50e9d6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dc6f50e9d6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dc6f50e9d6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Esquema de siamese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dc6f50e9d6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dc6f50e9d6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Esquema de siamese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dc6f50e9d6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dc6f50e9d6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Esquema de siamese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dc6f50e9d6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dc6f50e9d6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Esquema de siamese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dc6f50e9d6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dc6f50e9d6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dc6f50e9d6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dc6f50e9d6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c6f50e9d6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c6f50e9d6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dc6f50e9d6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dc6f50e9d6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dc6f50e9d6_0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dc6f50e9d6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dc6f50e9d6_0_1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dc6f50e9d6_0_1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dc6f50e9d6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dc6f50e9d6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dc6f50e9d6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dc6f50e9d6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dc6f50e9d6_0_1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dc6f50e9d6_0_1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dc6f50e9d6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dc6f50e9d6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dc6f50e9d6_0_1837:notes"/>
          <p:cNvSpPr/>
          <p:nvPr/>
        </p:nvSpPr>
        <p:spPr>
          <a:xfrm>
            <a:off x="1190065" y="878422"/>
            <a:ext cx="4477800" cy="3164700"/>
          </a:xfrm>
          <a:prstGeom prst="rect">
            <a:avLst/>
          </a:prstGeom>
          <a:solidFill>
            <a:srgbClr val="FFFFFF"/>
          </a:solidFill>
          <a:ln cap="rnd" cmpd="sng" w="9525">
            <a:solidFill>
              <a:srgbClr val="000000"/>
            </a:solidFill>
            <a:prstDash val="solid"/>
            <a:miter lim="8000"/>
            <a:headEnd len="sm" w="sm" type="none"/>
            <a:tailEnd len="sm" w="sm" type="none"/>
          </a:ln>
        </p:spPr>
        <p:txBody>
          <a:bodyPr anchorCtr="0" anchor="ctr" bIns="40675" lIns="81375" spcFirstLastPara="1" rIns="81375" wrap="square" tIns="40675">
            <a:noAutofit/>
          </a:bodyPr>
          <a:lstStyle/>
          <a:p>
            <a:pPr indent="0" lvl="0" marL="0" marR="0" rtl="0" algn="just">
              <a:lnSpc>
                <a:spcPct val="93000"/>
              </a:lnSpc>
              <a:spcBef>
                <a:spcPts val="0"/>
              </a:spcBef>
              <a:spcAft>
                <a:spcPts val="0"/>
              </a:spcAft>
              <a:buNone/>
            </a:pPr>
            <a:r>
              <a:t/>
            </a:r>
            <a:endParaRPr b="0" i="0" sz="2100" u="none" cap="none" strike="noStrike">
              <a:solidFill>
                <a:srgbClr val="000000"/>
              </a:solidFill>
              <a:latin typeface="Arial"/>
              <a:ea typeface="Arial"/>
              <a:cs typeface="Arial"/>
              <a:sym typeface="Arial"/>
            </a:endParaRPr>
          </a:p>
        </p:txBody>
      </p:sp>
      <p:sp>
        <p:nvSpPr>
          <p:cNvPr id="1154" name="Google Shape;1154;gdc6f50e9d6_0_1837:notes"/>
          <p:cNvSpPr txBox="1"/>
          <p:nvPr>
            <p:ph idx="1" type="body"/>
          </p:nvPr>
        </p:nvSpPr>
        <p:spPr>
          <a:xfrm>
            <a:off x="1061837" y="4350024"/>
            <a:ext cx="4740300" cy="3513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200"/>
          </a:p>
        </p:txBody>
      </p:sp>
      <p:sp>
        <p:nvSpPr>
          <p:cNvPr id="1155" name="Google Shape;1155;gdc6f50e9d6_0_1837:notes"/>
          <p:cNvSpPr/>
          <p:nvPr>
            <p:ph idx="2" type="sldImg"/>
          </p:nvPr>
        </p:nvSpPr>
        <p:spPr>
          <a:xfrm>
            <a:off x="444316" y="878422"/>
            <a:ext cx="5967900" cy="3163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dc6f50e9d6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dc6f50e9d6_0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c6f50e9d6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c6f50e9d6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c6f50e9d6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c6f50e9d6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5.png"/><Relationship Id="rId4" Type="http://schemas.openxmlformats.org/officeDocument/2006/relationships/hyperlink" Target="https://www.insight-centre.org/users/eva-mohedano" TargetMode="External"/><Relationship Id="rId5" Type="http://schemas.openxmlformats.org/officeDocument/2006/relationships/hyperlink" Target="https://www.insight-centre.org/" TargetMode="External"/><Relationship Id="rId6" Type="http://schemas.openxmlformats.org/officeDocument/2006/relationships/hyperlink" Target="http://dcu.ie/" TargetMode="External"/><Relationship Id="rId7" Type="http://schemas.openxmlformats.org/officeDocument/2006/relationships/image" Target="../media/image4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 name="Google Shape;12;p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0" name="Google Shape;50;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7" name="Google Shape;57;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000"/>
              </a:spcBef>
              <a:spcAft>
                <a:spcPts val="0"/>
              </a:spcAft>
              <a:buSzPts val="1200"/>
              <a:buChar char="○"/>
              <a:defRPr sz="1200"/>
            </a:lvl2pPr>
            <a:lvl3pPr indent="-304800" lvl="2" marL="1371600" rtl="0">
              <a:lnSpc>
                <a:spcPct val="100000"/>
              </a:lnSpc>
              <a:spcBef>
                <a:spcPts val="1000"/>
              </a:spcBef>
              <a:spcAft>
                <a:spcPts val="0"/>
              </a:spcAft>
              <a:buSzPts val="1200"/>
              <a:buChar char="■"/>
              <a:defRPr sz="1200"/>
            </a:lvl3pPr>
            <a:lvl4pPr indent="-304800" lvl="3" marL="1828800" rtl="0">
              <a:lnSpc>
                <a:spcPct val="100000"/>
              </a:lnSpc>
              <a:spcBef>
                <a:spcPts val="1000"/>
              </a:spcBef>
              <a:spcAft>
                <a:spcPts val="0"/>
              </a:spcAft>
              <a:buSzPts val="1200"/>
              <a:buChar char="●"/>
              <a:defRPr sz="1200"/>
            </a:lvl4pPr>
            <a:lvl5pPr indent="-304800" lvl="4" marL="2286000" rtl="0">
              <a:lnSpc>
                <a:spcPct val="100000"/>
              </a:lnSpc>
              <a:spcBef>
                <a:spcPts val="1000"/>
              </a:spcBef>
              <a:spcAft>
                <a:spcPts val="0"/>
              </a:spcAft>
              <a:buSzPts val="1200"/>
              <a:buChar char="○"/>
              <a:defRPr sz="1200"/>
            </a:lvl5pPr>
            <a:lvl6pPr indent="-304800" lvl="5" marL="2743200" rtl="0">
              <a:lnSpc>
                <a:spcPct val="100000"/>
              </a:lnSpc>
              <a:spcBef>
                <a:spcPts val="1000"/>
              </a:spcBef>
              <a:spcAft>
                <a:spcPts val="0"/>
              </a:spcAft>
              <a:buSzPts val="1200"/>
              <a:buChar char="■"/>
              <a:defRPr sz="1200"/>
            </a:lvl6pPr>
            <a:lvl7pPr indent="-304800" lvl="6" marL="3200400" rtl="0">
              <a:lnSpc>
                <a:spcPct val="100000"/>
              </a:lnSpc>
              <a:spcBef>
                <a:spcPts val="1000"/>
              </a:spcBef>
              <a:spcAft>
                <a:spcPts val="0"/>
              </a:spcAft>
              <a:buSzPts val="1200"/>
              <a:buChar char="●"/>
              <a:defRPr sz="1200"/>
            </a:lvl7pPr>
            <a:lvl8pPr indent="-304800" lvl="7" marL="3657600" rtl="0">
              <a:lnSpc>
                <a:spcPct val="100000"/>
              </a:lnSpc>
              <a:spcBef>
                <a:spcPts val="1000"/>
              </a:spcBef>
              <a:spcAft>
                <a:spcPts val="0"/>
              </a:spcAft>
              <a:buSzPts val="1200"/>
              <a:buChar char="○"/>
              <a:defRPr sz="1200"/>
            </a:lvl8pPr>
            <a:lvl9pPr indent="-304800" lvl="8" marL="4114800" rtl="0">
              <a:lnSpc>
                <a:spcPct val="100000"/>
              </a:lnSpc>
              <a:spcBef>
                <a:spcPts val="1000"/>
              </a:spcBef>
              <a:spcAft>
                <a:spcPts val="1000"/>
              </a:spcAft>
              <a:buSzPts val="1200"/>
              <a:buChar char="■"/>
              <a:defRPr sz="1200"/>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5" name="Google Shape;65;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 name="Google Shape;66;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ght DL_eva" type="title">
  <p:cSld name="TITLE">
    <p:bg>
      <p:bgPr>
        <a:solidFill>
          <a:srgbClr val="ECF0F1"/>
        </a:solidFill>
      </p:bgPr>
    </p:bg>
    <p:spTree>
      <p:nvGrpSpPr>
        <p:cNvPr id="81" name="Shape 81"/>
        <p:cNvGrpSpPr/>
        <p:nvPr/>
      </p:nvGrpSpPr>
      <p:grpSpPr>
        <a:xfrm>
          <a:off x="0" y="0"/>
          <a:ext cx="0" cy="0"/>
          <a:chOff x="0" y="0"/>
          <a:chExt cx="0" cy="0"/>
        </a:xfrm>
      </p:grpSpPr>
      <p:sp>
        <p:nvSpPr>
          <p:cNvPr id="82" name="Google Shape;82;p21"/>
          <p:cNvSpPr/>
          <p:nvPr/>
        </p:nvSpPr>
        <p:spPr>
          <a:xfrm>
            <a:off x="-19425" y="0"/>
            <a:ext cx="2672400" cy="5163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1"/>
          <p:cNvSpPr txBox="1"/>
          <p:nvPr>
            <p:ph type="ctrTitle"/>
          </p:nvPr>
        </p:nvSpPr>
        <p:spPr>
          <a:xfrm>
            <a:off x="3005250" y="1593650"/>
            <a:ext cx="5750100" cy="1642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Font typeface="Ubuntu"/>
              <a:buNone/>
              <a:defRPr sz="3000">
                <a:latin typeface="Ubuntu"/>
                <a:ea typeface="Ubuntu"/>
                <a:cs typeface="Ubuntu"/>
                <a:sym typeface="Ubuntu"/>
              </a:defRPr>
            </a:lvl2pPr>
            <a:lvl3pPr lvl="2" rtl="0" algn="ctr">
              <a:spcBef>
                <a:spcPts val="0"/>
              </a:spcBef>
              <a:spcAft>
                <a:spcPts val="0"/>
              </a:spcAft>
              <a:buSzPts val="3000"/>
              <a:buFont typeface="Ubuntu"/>
              <a:buNone/>
              <a:defRPr sz="3000">
                <a:latin typeface="Ubuntu"/>
                <a:ea typeface="Ubuntu"/>
                <a:cs typeface="Ubuntu"/>
                <a:sym typeface="Ubuntu"/>
              </a:defRPr>
            </a:lvl3pPr>
            <a:lvl4pPr lvl="3" rtl="0" algn="ctr">
              <a:spcBef>
                <a:spcPts val="0"/>
              </a:spcBef>
              <a:spcAft>
                <a:spcPts val="0"/>
              </a:spcAft>
              <a:buSzPts val="3000"/>
              <a:buFont typeface="Ubuntu"/>
              <a:buNone/>
              <a:defRPr sz="3000">
                <a:latin typeface="Ubuntu"/>
                <a:ea typeface="Ubuntu"/>
                <a:cs typeface="Ubuntu"/>
                <a:sym typeface="Ubuntu"/>
              </a:defRPr>
            </a:lvl4pPr>
            <a:lvl5pPr lvl="4" rtl="0" algn="ctr">
              <a:spcBef>
                <a:spcPts val="0"/>
              </a:spcBef>
              <a:spcAft>
                <a:spcPts val="0"/>
              </a:spcAft>
              <a:buSzPts val="3000"/>
              <a:buFont typeface="Ubuntu"/>
              <a:buNone/>
              <a:defRPr sz="3000">
                <a:latin typeface="Ubuntu"/>
                <a:ea typeface="Ubuntu"/>
                <a:cs typeface="Ubuntu"/>
                <a:sym typeface="Ubuntu"/>
              </a:defRPr>
            </a:lvl5pPr>
            <a:lvl6pPr lvl="5" rtl="0" algn="ctr">
              <a:spcBef>
                <a:spcPts val="0"/>
              </a:spcBef>
              <a:spcAft>
                <a:spcPts val="0"/>
              </a:spcAft>
              <a:buSzPts val="3000"/>
              <a:buFont typeface="Ubuntu"/>
              <a:buNone/>
              <a:defRPr sz="3000">
                <a:latin typeface="Ubuntu"/>
                <a:ea typeface="Ubuntu"/>
                <a:cs typeface="Ubuntu"/>
                <a:sym typeface="Ubuntu"/>
              </a:defRPr>
            </a:lvl6pPr>
            <a:lvl7pPr lvl="6" rtl="0" algn="ctr">
              <a:spcBef>
                <a:spcPts val="0"/>
              </a:spcBef>
              <a:spcAft>
                <a:spcPts val="0"/>
              </a:spcAft>
              <a:buSzPts val="3000"/>
              <a:buFont typeface="Ubuntu"/>
              <a:buNone/>
              <a:defRPr sz="3000">
                <a:latin typeface="Ubuntu"/>
                <a:ea typeface="Ubuntu"/>
                <a:cs typeface="Ubuntu"/>
                <a:sym typeface="Ubuntu"/>
              </a:defRPr>
            </a:lvl7pPr>
            <a:lvl8pPr lvl="7" rtl="0" algn="ctr">
              <a:spcBef>
                <a:spcPts val="0"/>
              </a:spcBef>
              <a:spcAft>
                <a:spcPts val="0"/>
              </a:spcAft>
              <a:buSzPts val="3000"/>
              <a:buFont typeface="Ubuntu"/>
              <a:buNone/>
              <a:defRPr sz="3000">
                <a:latin typeface="Ubuntu"/>
                <a:ea typeface="Ubuntu"/>
                <a:cs typeface="Ubuntu"/>
                <a:sym typeface="Ubuntu"/>
              </a:defRPr>
            </a:lvl8pPr>
            <a:lvl9pPr lvl="8" rtl="0" algn="ctr">
              <a:spcBef>
                <a:spcPts val="0"/>
              </a:spcBef>
              <a:spcAft>
                <a:spcPts val="0"/>
              </a:spcAft>
              <a:buSzPts val="3000"/>
              <a:buFont typeface="Ubuntu"/>
              <a:buNone/>
              <a:defRPr sz="3000">
                <a:latin typeface="Ubuntu"/>
                <a:ea typeface="Ubuntu"/>
                <a:cs typeface="Ubuntu"/>
                <a:sym typeface="Ubuntu"/>
              </a:defRPr>
            </a:lvl9pPr>
          </a:lstStyle>
          <a:p/>
        </p:txBody>
      </p:sp>
      <p:sp>
        <p:nvSpPr>
          <p:cNvPr id="84" name="Google Shape;84;p21"/>
          <p:cNvSpPr txBox="1"/>
          <p:nvPr>
            <p:ph idx="1" type="subTitle"/>
          </p:nvPr>
        </p:nvSpPr>
        <p:spPr>
          <a:xfrm>
            <a:off x="3024685" y="485737"/>
            <a:ext cx="5467200" cy="115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Dcu-logo.png" id="86" name="Google Shape;86;p21"/>
          <p:cNvPicPr preferRelativeResize="0"/>
          <p:nvPr/>
        </p:nvPicPr>
        <p:blipFill>
          <a:blip r:embed="rId2">
            <a:alphaModFix/>
          </a:blip>
          <a:stretch>
            <a:fillRect/>
          </a:stretch>
        </p:blipFill>
        <p:spPr>
          <a:xfrm>
            <a:off x="824312" y="4161328"/>
            <a:ext cx="984925" cy="671975"/>
          </a:xfrm>
          <a:prstGeom prst="rect">
            <a:avLst/>
          </a:prstGeom>
          <a:noFill/>
          <a:ln>
            <a:noFill/>
          </a:ln>
        </p:spPr>
      </p:pic>
      <p:pic>
        <p:nvPicPr>
          <p:cNvPr id="87" name="Google Shape;87;p21"/>
          <p:cNvPicPr preferRelativeResize="0"/>
          <p:nvPr/>
        </p:nvPicPr>
        <p:blipFill rotWithShape="1">
          <a:blip r:embed="rId3">
            <a:alphaModFix/>
          </a:blip>
          <a:srcRect b="14624" l="0" r="27901" t="0"/>
          <a:stretch/>
        </p:blipFill>
        <p:spPr>
          <a:xfrm>
            <a:off x="533920" y="249718"/>
            <a:ext cx="1905227" cy="1156499"/>
          </a:xfrm>
          <a:prstGeom prst="rect">
            <a:avLst/>
          </a:prstGeom>
          <a:noFill/>
          <a:ln>
            <a:noFill/>
          </a:ln>
        </p:spPr>
      </p:pic>
      <p:sp>
        <p:nvSpPr>
          <p:cNvPr id="88" name="Google Shape;88;p21"/>
          <p:cNvSpPr txBox="1"/>
          <p:nvPr/>
        </p:nvSpPr>
        <p:spPr>
          <a:xfrm>
            <a:off x="272071" y="1675956"/>
            <a:ext cx="2128200" cy="20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Proxima Nova"/>
                <a:ea typeface="Proxima Nova"/>
                <a:cs typeface="Proxima Nova"/>
                <a:sym typeface="Proxima Nova"/>
              </a:rPr>
              <a:t>DEEP LEARNING WORKSHOP</a:t>
            </a:r>
            <a:endParaRPr sz="2400">
              <a:latin typeface="Proxima Nova"/>
              <a:ea typeface="Proxima Nova"/>
              <a:cs typeface="Proxima Nova"/>
              <a:sym typeface="Proxima Nova"/>
            </a:endParaRPr>
          </a:p>
          <a:p>
            <a:pPr indent="0" lvl="0" marL="0" rtl="0" algn="ctr">
              <a:spcBef>
                <a:spcPts val="0"/>
              </a:spcBef>
              <a:spcAft>
                <a:spcPts val="0"/>
              </a:spcAft>
              <a:buNone/>
            </a:pPr>
            <a:r>
              <a:t/>
            </a:r>
            <a:endParaRPr sz="1800">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Dublin City University</a:t>
            </a:r>
            <a:endParaRPr sz="1800">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21-22 May 2018</a:t>
            </a:r>
            <a:endParaRPr sz="2400">
              <a:latin typeface="Proxima Nova"/>
              <a:ea typeface="Proxima Nova"/>
              <a:cs typeface="Proxima Nova"/>
              <a:sym typeface="Proxima Nova"/>
            </a:endParaRPr>
          </a:p>
        </p:txBody>
      </p:sp>
      <p:grpSp>
        <p:nvGrpSpPr>
          <p:cNvPr id="89" name="Google Shape;89;p21"/>
          <p:cNvGrpSpPr/>
          <p:nvPr/>
        </p:nvGrpSpPr>
        <p:grpSpPr>
          <a:xfrm>
            <a:off x="4497741" y="3527597"/>
            <a:ext cx="2716200" cy="1529223"/>
            <a:chOff x="3902638" y="1807134"/>
            <a:chExt cx="2716200" cy="1529223"/>
          </a:xfrm>
        </p:grpSpPr>
        <p:sp>
          <p:nvSpPr>
            <p:cNvPr id="90" name="Google Shape;90;p21"/>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Ubuntu"/>
                  <a:ea typeface="Ubuntu"/>
                  <a:cs typeface="Ubuntu"/>
                  <a:sym typeface="Ubuntu"/>
                </a:rPr>
                <a:t>Eva Mohedano</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u="sng">
                  <a:solidFill>
                    <a:schemeClr val="hlink"/>
                  </a:solidFill>
                  <a:latin typeface="Ubuntu"/>
                  <a:ea typeface="Ubuntu"/>
                  <a:cs typeface="Ubuntu"/>
                  <a:sym typeface="Ubuntu"/>
                  <a:hlinkClick r:id="rId4"/>
                </a:rPr>
                <a:t>eva.mohedano@insight-centre.org</a:t>
              </a:r>
              <a:endParaRPr sz="1000">
                <a:solidFill>
                  <a:srgbClr val="78909C"/>
                </a:solidFill>
                <a:latin typeface="Ubuntu"/>
                <a:ea typeface="Ubuntu"/>
                <a:cs typeface="Ubuntu"/>
                <a:sym typeface="Ubuntu"/>
              </a:endParaRPr>
            </a:p>
          </p:txBody>
        </p:sp>
        <p:sp>
          <p:nvSpPr>
            <p:cNvPr id="91" name="Google Shape;91;p21"/>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Postdoctoral Researcher</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5">
                    <a:extLst>
                      <a:ext uri="{A12FA001-AC4F-418D-AE19-62706E023703}">
                        <ahyp:hlinkClr val="tx"/>
                      </a:ext>
                    </a:extLst>
                  </a:hlinkClick>
                </a:rPr>
                <a:t>Insight Centre for Data Analytics</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6">
                    <a:extLst>
                      <a:ext uri="{A12FA001-AC4F-418D-AE19-62706E023703}">
                        <ahyp:hlinkClr val="tx"/>
                      </a:ext>
                    </a:extLst>
                  </a:hlinkClick>
                </a:rPr>
                <a:t>Dublin City University</a:t>
              </a:r>
              <a:endParaRPr sz="900">
                <a:solidFill>
                  <a:srgbClr val="78909C"/>
                </a:solidFill>
              </a:endParaRPr>
            </a:p>
          </p:txBody>
        </p:sp>
      </p:grpSp>
      <p:pic>
        <p:nvPicPr>
          <p:cNvPr id="92" name="Google Shape;92;p21"/>
          <p:cNvPicPr preferRelativeResize="0"/>
          <p:nvPr/>
        </p:nvPicPr>
        <p:blipFill rotWithShape="1">
          <a:blip r:embed="rId7">
            <a:alphaModFix/>
          </a:blip>
          <a:srcRect b="0" l="3735" r="0" t="0"/>
          <a:stretch/>
        </p:blipFill>
        <p:spPr>
          <a:xfrm>
            <a:off x="3117675" y="3075800"/>
            <a:ext cx="1271250" cy="1757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ECF0F1"/>
        </a:solid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 name="Shape 100"/>
        <p:cNvGrpSpPr/>
        <p:nvPr/>
      </p:nvGrpSpPr>
      <p:grpSpPr>
        <a:xfrm>
          <a:off x="0" y="0"/>
          <a:ext cx="0" cy="0"/>
          <a:chOff x="0" y="0"/>
          <a:chExt cx="0" cy="0"/>
        </a:xfrm>
      </p:grpSpPr>
      <p:sp>
        <p:nvSpPr>
          <p:cNvPr id="101" name="Google Shape;10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03" name="Google Shape;103;p2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5" name="Shape 105"/>
        <p:cNvGrpSpPr/>
        <p:nvPr/>
      </p:nvGrpSpPr>
      <p:grpSpPr>
        <a:xfrm>
          <a:off x="0" y="0"/>
          <a:ext cx="0" cy="0"/>
          <a:chOff x="0" y="0"/>
          <a:chExt cx="0" cy="0"/>
        </a:xfrm>
      </p:grpSpPr>
      <p:sp>
        <p:nvSpPr>
          <p:cNvPr id="106" name="Google Shape;10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 name="Google Shape;10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sp>
        <p:nvSpPr>
          <p:cNvPr id="109" name="Google Shape;109;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0" name="Google Shape;110;p2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111" name="Google Shape;11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sp>
        <p:nvSpPr>
          <p:cNvPr id="113" name="Google Shape;113;p2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4" name="Google Shape;11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5" name="Shape 115"/>
        <p:cNvGrpSpPr/>
        <p:nvPr/>
      </p:nvGrpSpPr>
      <p:grpSpPr>
        <a:xfrm>
          <a:off x="0" y="0"/>
          <a:ext cx="0" cy="0"/>
          <a:chOff x="0" y="0"/>
          <a:chExt cx="0" cy="0"/>
        </a:xfrm>
      </p:grpSpPr>
      <p:sp>
        <p:nvSpPr>
          <p:cNvPr id="116" name="Google Shape;116;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8" name="Google Shape;118;p2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9" name="Google Shape;119;p2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20" name="Google Shape;12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2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23" name="Google Shape;12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4" name="Shape 124"/>
        <p:cNvGrpSpPr/>
        <p:nvPr/>
      </p:nvGrpSpPr>
      <p:grpSpPr>
        <a:xfrm>
          <a:off x="0" y="0"/>
          <a:ext cx="0" cy="0"/>
          <a:chOff x="0" y="0"/>
          <a:chExt cx="0" cy="0"/>
        </a:xfrm>
      </p:grpSpPr>
      <p:sp>
        <p:nvSpPr>
          <p:cNvPr id="125" name="Google Shape;125;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6" name="Google Shape;126;p3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000"/>
              </a:spcBef>
              <a:spcAft>
                <a:spcPts val="0"/>
              </a:spcAft>
              <a:buSzPts val="1400"/>
              <a:buChar char="○"/>
              <a:defRPr/>
            </a:lvl2pPr>
            <a:lvl3pPr indent="-317500" lvl="2" marL="1371600" rtl="0" algn="ctr">
              <a:spcBef>
                <a:spcPts val="1000"/>
              </a:spcBef>
              <a:spcAft>
                <a:spcPts val="0"/>
              </a:spcAft>
              <a:buSzPts val="1400"/>
              <a:buChar char="■"/>
              <a:defRPr/>
            </a:lvl3pPr>
            <a:lvl4pPr indent="-317500" lvl="3" marL="1828800" rtl="0" algn="ctr">
              <a:spcBef>
                <a:spcPts val="1000"/>
              </a:spcBef>
              <a:spcAft>
                <a:spcPts val="0"/>
              </a:spcAft>
              <a:buSzPts val="1400"/>
              <a:buChar char="●"/>
              <a:defRPr/>
            </a:lvl4pPr>
            <a:lvl5pPr indent="-317500" lvl="4" marL="2286000" rtl="0" algn="ctr">
              <a:spcBef>
                <a:spcPts val="1000"/>
              </a:spcBef>
              <a:spcAft>
                <a:spcPts val="0"/>
              </a:spcAft>
              <a:buSzPts val="1400"/>
              <a:buChar char="○"/>
              <a:defRPr/>
            </a:lvl5pPr>
            <a:lvl6pPr indent="-317500" lvl="5" marL="2743200" rtl="0" algn="ctr">
              <a:spcBef>
                <a:spcPts val="1000"/>
              </a:spcBef>
              <a:spcAft>
                <a:spcPts val="0"/>
              </a:spcAft>
              <a:buSzPts val="1400"/>
              <a:buChar char="■"/>
              <a:defRPr/>
            </a:lvl6pPr>
            <a:lvl7pPr indent="-317500" lvl="6" marL="3200400" rtl="0" algn="ctr">
              <a:spcBef>
                <a:spcPts val="1000"/>
              </a:spcBef>
              <a:spcAft>
                <a:spcPts val="0"/>
              </a:spcAft>
              <a:buSzPts val="1400"/>
              <a:buChar char="●"/>
              <a:defRPr/>
            </a:lvl7pPr>
            <a:lvl8pPr indent="-317500" lvl="7" marL="3657600" rtl="0" algn="ctr">
              <a:spcBef>
                <a:spcPts val="1000"/>
              </a:spcBef>
              <a:spcAft>
                <a:spcPts val="0"/>
              </a:spcAft>
              <a:buSzPts val="1400"/>
              <a:buChar char="○"/>
              <a:defRPr/>
            </a:lvl8pPr>
            <a:lvl9pPr indent="-317500" lvl="8" marL="4114800" rtl="0" algn="ctr">
              <a:spcBef>
                <a:spcPts val="1000"/>
              </a:spcBef>
              <a:spcAft>
                <a:spcPts val="1000"/>
              </a:spcAft>
              <a:buSzPts val="1400"/>
              <a:buChar char="■"/>
              <a:defRPr/>
            </a:lvl9pPr>
          </a:lstStyle>
          <a:p/>
        </p:txBody>
      </p:sp>
      <p:sp>
        <p:nvSpPr>
          <p:cNvPr id="127" name="Google Shape;12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7" name="Google Shape;27;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9"/>
          <p:cNvSpPr txBox="1"/>
          <p:nvPr>
            <p:ph type="ctrTitle"/>
          </p:nvPr>
        </p:nvSpPr>
        <p:spPr>
          <a:xfrm>
            <a:off x="4121700" y="1690575"/>
            <a:ext cx="4710600" cy="1106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3000"/>
              <a:buFont typeface="Ubuntu"/>
              <a:buNone/>
              <a:defRPr b="1" sz="3000">
                <a:solidFill>
                  <a:srgbClr val="2980B9"/>
                </a:solidFill>
                <a:latin typeface="Ubuntu"/>
                <a:ea typeface="Ubuntu"/>
                <a:cs typeface="Ubuntu"/>
                <a:sym typeface="Ubuntu"/>
              </a:defRPr>
            </a:lvl1pPr>
            <a:lvl2pPr lvl="1" rtl="0" algn="ctr">
              <a:spcBef>
                <a:spcPts val="0"/>
              </a:spcBef>
              <a:spcAft>
                <a:spcPts val="0"/>
              </a:spcAft>
              <a:buClr>
                <a:srgbClr val="FF6633"/>
              </a:buClr>
              <a:buSzPts val="3600"/>
              <a:buNone/>
              <a:defRPr sz="3600">
                <a:solidFill>
                  <a:srgbClr val="FF6633"/>
                </a:solidFill>
              </a:defRPr>
            </a:lvl2pPr>
            <a:lvl3pPr lvl="2" rtl="0" algn="ctr">
              <a:spcBef>
                <a:spcPts val="0"/>
              </a:spcBef>
              <a:spcAft>
                <a:spcPts val="0"/>
              </a:spcAft>
              <a:buClr>
                <a:srgbClr val="FF6633"/>
              </a:buClr>
              <a:buSzPts val="3600"/>
              <a:buNone/>
              <a:defRPr sz="3600">
                <a:solidFill>
                  <a:srgbClr val="FF6633"/>
                </a:solidFill>
              </a:defRPr>
            </a:lvl3pPr>
            <a:lvl4pPr lvl="3" rtl="0" algn="ctr">
              <a:spcBef>
                <a:spcPts val="0"/>
              </a:spcBef>
              <a:spcAft>
                <a:spcPts val="0"/>
              </a:spcAft>
              <a:buClr>
                <a:srgbClr val="FF6633"/>
              </a:buClr>
              <a:buSzPts val="3600"/>
              <a:buNone/>
              <a:defRPr sz="3600">
                <a:solidFill>
                  <a:srgbClr val="FF6633"/>
                </a:solidFill>
              </a:defRPr>
            </a:lvl4pPr>
            <a:lvl5pPr lvl="4" rtl="0" algn="ctr">
              <a:spcBef>
                <a:spcPts val="0"/>
              </a:spcBef>
              <a:spcAft>
                <a:spcPts val="0"/>
              </a:spcAft>
              <a:buClr>
                <a:srgbClr val="FF6633"/>
              </a:buClr>
              <a:buSzPts val="3600"/>
              <a:buNone/>
              <a:defRPr sz="3600">
                <a:solidFill>
                  <a:srgbClr val="FF6633"/>
                </a:solidFill>
              </a:defRPr>
            </a:lvl5pPr>
            <a:lvl6pPr lvl="5" rtl="0" algn="ctr">
              <a:spcBef>
                <a:spcPts val="0"/>
              </a:spcBef>
              <a:spcAft>
                <a:spcPts val="0"/>
              </a:spcAft>
              <a:buClr>
                <a:srgbClr val="FF6633"/>
              </a:buClr>
              <a:buSzPts val="3600"/>
              <a:buNone/>
              <a:defRPr sz="3600">
                <a:solidFill>
                  <a:srgbClr val="FF6633"/>
                </a:solidFill>
              </a:defRPr>
            </a:lvl6pPr>
            <a:lvl7pPr lvl="6" rtl="0" algn="ctr">
              <a:spcBef>
                <a:spcPts val="0"/>
              </a:spcBef>
              <a:spcAft>
                <a:spcPts val="0"/>
              </a:spcAft>
              <a:buClr>
                <a:srgbClr val="FF6633"/>
              </a:buClr>
              <a:buSzPts val="3600"/>
              <a:buNone/>
              <a:defRPr sz="3600">
                <a:solidFill>
                  <a:srgbClr val="FF6633"/>
                </a:solidFill>
              </a:defRPr>
            </a:lvl7pPr>
            <a:lvl8pPr lvl="7" rtl="0" algn="ctr">
              <a:spcBef>
                <a:spcPts val="0"/>
              </a:spcBef>
              <a:spcAft>
                <a:spcPts val="0"/>
              </a:spcAft>
              <a:buClr>
                <a:srgbClr val="FF6633"/>
              </a:buClr>
              <a:buSzPts val="3600"/>
              <a:buNone/>
              <a:defRPr sz="3600">
                <a:solidFill>
                  <a:srgbClr val="FF6633"/>
                </a:solidFill>
              </a:defRPr>
            </a:lvl8pPr>
            <a:lvl9pPr lvl="8" rtl="0" algn="ctr">
              <a:spcBef>
                <a:spcPts val="0"/>
              </a:spcBef>
              <a:spcAft>
                <a:spcPts val="0"/>
              </a:spcAft>
              <a:buClr>
                <a:srgbClr val="FF6633"/>
              </a:buClr>
              <a:buSzPts val="3600"/>
              <a:buNone/>
              <a:defRPr sz="3600">
                <a:solidFill>
                  <a:srgbClr val="FF6633"/>
                </a:solidFill>
              </a:defRPr>
            </a:lvl9pPr>
          </a:lstStyle>
          <a:p/>
        </p:txBody>
      </p:sp>
      <p:sp>
        <p:nvSpPr>
          <p:cNvPr id="36" name="Google Shape;36;p9"/>
          <p:cNvSpPr txBox="1"/>
          <p:nvPr>
            <p:ph idx="1" type="subTitle"/>
          </p:nvPr>
        </p:nvSpPr>
        <p:spPr>
          <a:xfrm>
            <a:off x="4121700" y="897975"/>
            <a:ext cx="4710600" cy="7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roxima Nova"/>
              <a:buNone/>
              <a:defRPr sz="2400">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8" name="Google Shape;38;p9"/>
          <p:cNvPicPr preferRelativeResize="0"/>
          <p:nvPr/>
        </p:nvPicPr>
        <p:blipFill>
          <a:blip r:embed="rId2">
            <a:alphaModFix/>
          </a:blip>
          <a:stretch>
            <a:fillRect/>
          </a:stretch>
        </p:blipFill>
        <p:spPr>
          <a:xfrm>
            <a:off x="6486449" y="63088"/>
            <a:ext cx="866775" cy="906075"/>
          </a:xfrm>
          <a:prstGeom prst="rect">
            <a:avLst/>
          </a:prstGeom>
          <a:noFill/>
          <a:ln>
            <a:noFill/>
          </a:ln>
        </p:spPr>
      </p:pic>
      <p:sp>
        <p:nvSpPr>
          <p:cNvPr id="39" name="Google Shape;39;p9"/>
          <p:cNvSpPr/>
          <p:nvPr/>
        </p:nvSpPr>
        <p:spPr>
          <a:xfrm>
            <a:off x="7428025" y="63125"/>
            <a:ext cx="1639800" cy="906000"/>
          </a:xfrm>
          <a:prstGeom prst="roundRect">
            <a:avLst>
              <a:gd fmla="val 16667" name="adj"/>
            </a:avLst>
          </a:prstGeom>
          <a:solidFill>
            <a:srgbClr val="CFE2F3"/>
          </a:solidFill>
          <a:ln cap="flat" cmpd="sng" w="76200">
            <a:solidFill>
              <a:srgbClr val="2980B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2980B9"/>
                </a:solidFill>
                <a:latin typeface="Ubuntu"/>
                <a:ea typeface="Ubuntu"/>
                <a:cs typeface="Ubuntu"/>
                <a:sym typeface="Ubuntu"/>
              </a:rPr>
              <a:t>#DLUPC</a:t>
            </a:r>
            <a:endParaRPr sz="2400">
              <a:solidFill>
                <a:srgbClr val="2980B9"/>
              </a:solidFill>
              <a:latin typeface="Ubuntu"/>
              <a:ea typeface="Ubuntu"/>
              <a:cs typeface="Ubuntu"/>
              <a:sym typeface="Ubuntu"/>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a:solidFill>
                  <a:srgbClr val="2980B9"/>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434343"/>
              </a:buClr>
              <a:buSzPts val="1800"/>
              <a:buFont typeface="Proxima Nova"/>
              <a:buChar char="●"/>
              <a:defRPr>
                <a:solidFill>
                  <a:srgbClr val="434343"/>
                </a:solidFill>
                <a:latin typeface="Proxima Nova"/>
                <a:ea typeface="Proxima Nova"/>
                <a:cs typeface="Proxima Nova"/>
                <a:sym typeface="Proxima Nova"/>
              </a:defRPr>
            </a:lvl1pPr>
            <a:lvl2pPr indent="-317500" lvl="1" marL="914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2pPr>
            <a:lvl3pPr indent="-317500" lvl="2" marL="1371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3pPr>
            <a:lvl4pPr indent="-317500" lvl="3" marL="18288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4pPr>
            <a:lvl5pPr indent="-317500" lvl="4" marL="22860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5pPr>
            <a:lvl6pPr indent="-317500" lvl="5" marL="27432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6pPr>
            <a:lvl7pPr indent="-317500" lvl="6" marL="3200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7pPr>
            <a:lvl8pPr indent="-317500" lvl="7" marL="3657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8pPr>
            <a:lvl9pPr indent="-317500" lvl="8" marL="4114800" rtl="0">
              <a:lnSpc>
                <a:spcPct val="100000"/>
              </a:lnSpc>
              <a:spcBef>
                <a:spcPts val="1000"/>
              </a:spcBef>
              <a:spcAft>
                <a:spcPts val="1000"/>
              </a:spcAft>
              <a:buClr>
                <a:srgbClr val="434343"/>
              </a:buClr>
              <a:buSzPts val="1400"/>
              <a:buFont typeface="Proxima Nova"/>
              <a:buChar char="■"/>
              <a:defRPr>
                <a:solidFill>
                  <a:srgbClr val="434343"/>
                </a:solidFill>
                <a:latin typeface="Proxima Nova"/>
                <a:ea typeface="Proxima Nova"/>
                <a:cs typeface="Proxima Nova"/>
                <a:sym typeface="Proxima Nova"/>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4.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1pPr>
            <a:lvl2pPr lvl="1"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2pPr>
            <a:lvl3pPr lvl="2"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3pPr>
            <a:lvl4pPr lvl="3"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4pPr>
            <a:lvl5pPr lvl="4"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5pPr>
            <a:lvl6pPr lvl="5"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6pPr>
            <a:lvl7pPr lvl="6"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7pPr>
            <a:lvl8pPr lvl="7"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8pPr>
            <a:lvl9pPr lvl="8"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Font typeface="Ubuntu"/>
              <a:buChar char="●"/>
              <a:defRPr sz="3000">
                <a:solidFill>
                  <a:schemeClr val="dk1"/>
                </a:solidFill>
                <a:latin typeface="Ubuntu"/>
                <a:ea typeface="Ubuntu"/>
                <a:cs typeface="Ubuntu"/>
                <a:sym typeface="Ubuntu"/>
              </a:defRPr>
            </a:lvl1pPr>
            <a:lvl2pPr indent="-381000" lvl="1" marL="9144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2pPr>
            <a:lvl3pPr indent="-381000" lvl="2" marL="13716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3pPr>
            <a:lvl4pPr indent="-342900" lvl="3" marL="1828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4pPr>
            <a:lvl5pPr indent="-342900" lvl="4" marL="22860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5pPr>
            <a:lvl6pPr indent="-342900" lvl="5" marL="27432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6pPr>
            <a:lvl7pPr indent="-342900" lvl="6" marL="32004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7pPr>
            <a:lvl8pPr indent="-342900" lvl="7" marL="36576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8pPr>
            <a:lvl9pPr indent="-342900" lvl="8" marL="4114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595300" y="0"/>
            <a:ext cx="548700" cy="54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sz="2800">
                <a:solidFill>
                  <a:srgbClr val="2980B9"/>
                </a:solidFill>
                <a:latin typeface="Ubuntu"/>
                <a:ea typeface="Ubuntu"/>
                <a:cs typeface="Ubuntu"/>
                <a:sym typeface="Ubuntu"/>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 name="Google Shape;32;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indent="-317500" lvl="1" marL="914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sz="2800">
                <a:solidFill>
                  <a:srgbClr val="2980B9"/>
                </a:solidFill>
                <a:latin typeface="Ubuntu"/>
                <a:ea typeface="Ubuntu"/>
                <a:cs typeface="Ubuntu"/>
                <a:sym typeface="Ubuntu"/>
              </a:defRPr>
            </a:lvl1pPr>
            <a:lvl2pPr lvl="1" rtl="0">
              <a:spcBef>
                <a:spcPts val="0"/>
              </a:spcBef>
              <a:spcAft>
                <a:spcPts val="0"/>
              </a:spcAft>
              <a:buClr>
                <a:srgbClr val="2980B9"/>
              </a:buClr>
              <a:buSzPts val="2800"/>
              <a:buFont typeface="Ubuntu"/>
              <a:buNone/>
              <a:defRPr sz="2800">
                <a:solidFill>
                  <a:srgbClr val="2980B9"/>
                </a:solidFill>
                <a:latin typeface="Ubuntu"/>
                <a:ea typeface="Ubuntu"/>
                <a:cs typeface="Ubuntu"/>
                <a:sym typeface="Ubuntu"/>
              </a:defRPr>
            </a:lvl2pPr>
            <a:lvl3pPr lvl="2" rtl="0">
              <a:spcBef>
                <a:spcPts val="0"/>
              </a:spcBef>
              <a:spcAft>
                <a:spcPts val="0"/>
              </a:spcAft>
              <a:buClr>
                <a:srgbClr val="2980B9"/>
              </a:buClr>
              <a:buSzPts val="2800"/>
              <a:buFont typeface="Ubuntu"/>
              <a:buNone/>
              <a:defRPr sz="2800">
                <a:solidFill>
                  <a:srgbClr val="2980B9"/>
                </a:solidFill>
                <a:latin typeface="Ubuntu"/>
                <a:ea typeface="Ubuntu"/>
                <a:cs typeface="Ubuntu"/>
                <a:sym typeface="Ubuntu"/>
              </a:defRPr>
            </a:lvl3pPr>
            <a:lvl4pPr lvl="3" rtl="0">
              <a:spcBef>
                <a:spcPts val="0"/>
              </a:spcBef>
              <a:spcAft>
                <a:spcPts val="0"/>
              </a:spcAft>
              <a:buClr>
                <a:srgbClr val="2980B9"/>
              </a:buClr>
              <a:buSzPts val="2800"/>
              <a:buFont typeface="Ubuntu"/>
              <a:buNone/>
              <a:defRPr sz="2800">
                <a:solidFill>
                  <a:srgbClr val="2980B9"/>
                </a:solidFill>
                <a:latin typeface="Ubuntu"/>
                <a:ea typeface="Ubuntu"/>
                <a:cs typeface="Ubuntu"/>
                <a:sym typeface="Ubuntu"/>
              </a:defRPr>
            </a:lvl4pPr>
            <a:lvl5pPr lvl="4" rtl="0">
              <a:spcBef>
                <a:spcPts val="0"/>
              </a:spcBef>
              <a:spcAft>
                <a:spcPts val="0"/>
              </a:spcAft>
              <a:buClr>
                <a:srgbClr val="2980B9"/>
              </a:buClr>
              <a:buSzPts val="2800"/>
              <a:buFont typeface="Ubuntu"/>
              <a:buNone/>
              <a:defRPr sz="2800">
                <a:solidFill>
                  <a:srgbClr val="2980B9"/>
                </a:solidFill>
                <a:latin typeface="Ubuntu"/>
                <a:ea typeface="Ubuntu"/>
                <a:cs typeface="Ubuntu"/>
                <a:sym typeface="Ubuntu"/>
              </a:defRPr>
            </a:lvl5pPr>
            <a:lvl6pPr lvl="5" rtl="0">
              <a:spcBef>
                <a:spcPts val="0"/>
              </a:spcBef>
              <a:spcAft>
                <a:spcPts val="0"/>
              </a:spcAft>
              <a:buClr>
                <a:srgbClr val="2980B9"/>
              </a:buClr>
              <a:buSzPts val="2800"/>
              <a:buFont typeface="Ubuntu"/>
              <a:buNone/>
              <a:defRPr sz="2800">
                <a:solidFill>
                  <a:srgbClr val="2980B9"/>
                </a:solidFill>
                <a:latin typeface="Ubuntu"/>
                <a:ea typeface="Ubuntu"/>
                <a:cs typeface="Ubuntu"/>
                <a:sym typeface="Ubuntu"/>
              </a:defRPr>
            </a:lvl6pPr>
            <a:lvl7pPr lvl="6" rtl="0">
              <a:spcBef>
                <a:spcPts val="0"/>
              </a:spcBef>
              <a:spcAft>
                <a:spcPts val="0"/>
              </a:spcAft>
              <a:buClr>
                <a:srgbClr val="2980B9"/>
              </a:buClr>
              <a:buSzPts val="2800"/>
              <a:buFont typeface="Ubuntu"/>
              <a:buNone/>
              <a:defRPr sz="2800">
                <a:solidFill>
                  <a:srgbClr val="2980B9"/>
                </a:solidFill>
                <a:latin typeface="Ubuntu"/>
                <a:ea typeface="Ubuntu"/>
                <a:cs typeface="Ubuntu"/>
                <a:sym typeface="Ubuntu"/>
              </a:defRPr>
            </a:lvl7pPr>
            <a:lvl8pPr lvl="7" rtl="0">
              <a:spcBef>
                <a:spcPts val="0"/>
              </a:spcBef>
              <a:spcAft>
                <a:spcPts val="0"/>
              </a:spcAft>
              <a:buClr>
                <a:srgbClr val="2980B9"/>
              </a:buClr>
              <a:buSzPts val="2800"/>
              <a:buFont typeface="Ubuntu"/>
              <a:buNone/>
              <a:defRPr sz="2800">
                <a:solidFill>
                  <a:srgbClr val="2980B9"/>
                </a:solidFill>
                <a:latin typeface="Ubuntu"/>
                <a:ea typeface="Ubuntu"/>
                <a:cs typeface="Ubuntu"/>
                <a:sym typeface="Ubuntu"/>
              </a:defRPr>
            </a:lvl8pPr>
            <a:lvl9pPr lvl="8" rtl="0">
              <a:spcBef>
                <a:spcPts val="0"/>
              </a:spcBef>
              <a:spcAft>
                <a:spcPts val="0"/>
              </a:spcAft>
              <a:buClr>
                <a:srgbClr val="2980B9"/>
              </a:buClr>
              <a:buSzPts val="2800"/>
              <a:buFont typeface="Ubuntu"/>
              <a:buNone/>
              <a:defRPr sz="2800">
                <a:solidFill>
                  <a:srgbClr val="2980B9"/>
                </a:solidFill>
                <a:latin typeface="Ubuntu"/>
                <a:ea typeface="Ubuntu"/>
                <a:cs typeface="Ubuntu"/>
                <a:sym typeface="Ubuntu"/>
              </a:defRPr>
            </a:lvl9pPr>
          </a:lstStyle>
          <a:p/>
        </p:txBody>
      </p:sp>
      <p:sp>
        <p:nvSpPr>
          <p:cNvPr id="79" name="Google Shape;79;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indent="-317500" lvl="1" marL="9144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00000"/>
              </a:lnSpc>
              <a:spcBef>
                <a:spcPts val="10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00000"/>
              </a:lnSpc>
              <a:spcBef>
                <a:spcPts val="1000"/>
              </a:spcBef>
              <a:spcAft>
                <a:spcPts val="100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80" name="Google Shape;8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hyperlink" Target="http://papers.nips.cc/paper/7875-visualizing-the-loss-landscape-of-neural-ne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losslandscape.com/" TargetMode="External"/><Relationship Id="rId4" Type="http://schemas.openxmlformats.org/officeDocument/2006/relationships/hyperlink" Target="http://www.youtube.com/watch?v=83827jaSsGU" TargetMode="External"/><Relationship Id="rId5"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www.eeng.dcu.ie/~mcguinne/" TargetMode="External"/><Relationship Id="rId4" Type="http://schemas.openxmlformats.org/officeDocument/2006/relationships/hyperlink" Target="https://www.insight-centre.org/" TargetMode="External"/><Relationship Id="rId11" Type="http://schemas.openxmlformats.org/officeDocument/2006/relationships/hyperlink" Target="http://dcu.ie/" TargetMode="External"/><Relationship Id="rId10" Type="http://schemas.openxmlformats.org/officeDocument/2006/relationships/hyperlink" Target="http://dcu.ie/" TargetMode="External"/><Relationship Id="rId12" Type="http://schemas.openxmlformats.org/officeDocument/2006/relationships/image" Target="../media/image11.png"/><Relationship Id="rId9" Type="http://schemas.openxmlformats.org/officeDocument/2006/relationships/hyperlink" Target="https://imatge.upc.edu/web/people/javier-ruiz-hidalgo" TargetMode="External"/><Relationship Id="rId5" Type="http://schemas.openxmlformats.org/officeDocument/2006/relationships/hyperlink" Target="http://dcu.ie/" TargetMode="External"/><Relationship Id="rId6" Type="http://schemas.openxmlformats.org/officeDocument/2006/relationships/image" Target="../media/image3.jpg"/><Relationship Id="rId7" Type="http://schemas.openxmlformats.org/officeDocument/2006/relationships/image" Target="../media/image9.jp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s://medium.com/analytics-vidhya/regularization-in-machine-learning-and-deep-learning-f5fa06a3e58a" TargetMode="External"/><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medium.com/analytics-vidhya/regularization-in-machine-learning-and-deep-learning-f5fa06a3e58a" TargetMode="External"/><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drive.google.com/file/d/1Fk2rOtmPJGBGTBzRTotujNF0LgAWXM5o/view" TargetMode="External"/><Relationship Id="rId4" Type="http://schemas.openxmlformats.org/officeDocument/2006/relationships/image" Target="../media/image35.jpg"/><Relationship Id="rId5" Type="http://schemas.openxmlformats.org/officeDocument/2006/relationships/hyperlink" Target="http://openaccess.thecvf.com/content_CVPR_2019/html/Barron_A_General_and_Adaptive_Robust_Loss_Function_CVPR_2019_paper.html" TargetMode="External"/><Relationship Id="rId6" Type="http://schemas.openxmlformats.org/officeDocument/2006/relationships/hyperlink" Target="https://drive.google.com/file/d/1GzRYRIfLHvNLT_QwjHoBjHkBbs3Nbf0x/view" TargetMode="External"/><Relationship Id="rId7" Type="http://schemas.openxmlformats.org/officeDocument/2006/relationships/hyperlink" Target="https://twitter.com/ankurhandos/status/121314934375203226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drive.google.com/file/d/1X6wM5dOA-vaMg2_aRvJ5KzlEEpSv0YVM/view" TargetMode="External"/><Relationship Id="rId4" Type="http://schemas.openxmlformats.org/officeDocument/2006/relationships/image" Target="../media/image37.jpg"/><Relationship Id="rId5" Type="http://schemas.openxmlformats.org/officeDocument/2006/relationships/hyperlink" Target="http://openaccess.thecvf.com/content_CVPR_2019/html/Barron_A_General_and_Adaptive_Robust_Loss_Function_CVPR_2019_paper.html" TargetMode="External"/><Relationship Id="rId6" Type="http://schemas.openxmlformats.org/officeDocument/2006/relationships/hyperlink" Target="https://drive.google.com/file/d/1GzRYRIfLHvNLT_QwjHoBjHkBbs3Nbf0x/view" TargetMode="External"/><Relationship Id="rId7" Type="http://schemas.openxmlformats.org/officeDocument/2006/relationships/hyperlink" Target="https://twitter.com/ankurhandos/status/121314934375203226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hyperlink" Target="http://openaccess.thecvf.com/content_CVPR_2019/html/Barron_A_General_and_Adaptive_Robust_Loss_Function_CVPR_2019_paper.html" TargetMode="External"/><Relationship Id="rId4" Type="http://schemas.openxmlformats.org/officeDocument/2006/relationships/hyperlink" Target="https://drive.google.com/file/d/1GzRYRIfLHvNLT_QwjHoBjHkBbs3Nbf0x/vie" TargetMode="External"/><Relationship Id="rId5" Type="http://schemas.openxmlformats.org/officeDocument/2006/relationships/hyperlink" Target="https://twitter.com/ankurhandos/status/1213149343752032264" TargetMode="External"/><Relationship Id="rId6" Type="http://schemas.openxmlformats.org/officeDocument/2006/relationships/hyperlink" Target="http://drive.google.com/file/d/1VwQ6EKiCa2_gs19RLuLVihyx9eXSkHXv/view" TargetMode="External"/><Relationship Id="rId7"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hyperlink" Target="https://www.eeng.dcu.ie/~mcguinn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hyperlink" Target="https://www.eeng.dcu.ie/~mcguinne/" TargetMode="External"/><Relationship Id="rId4" Type="http://schemas.openxmlformats.org/officeDocument/2006/relationships/image" Target="../media/image5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hyperlink" Target="https://www.eeng.dcu.ie/~mcguinn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50.png"/><Relationship Id="rId5" Type="http://schemas.openxmlformats.org/officeDocument/2006/relationships/hyperlink" Target="https://www.eeng.dcu.ie/~mcguinn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hyperlink" Target="https://arxiv.org/abs/1706.02677"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hyperlink" Target="https://jamesmccaffrey.wordpress.com/2013/11/05/why-you-should-use-cross-entropy-error-instead-of-classification-error-or-mean-squared-error-for-neural-network-classifier-train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hyperlink" Target="https://jamesmccaffrey.wordpress.com/2013/11/05/why-you-should-use-cross-entropy-error-instead-of-classification-error-or-mean-squared-error-for-neural-network-classifier-train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hyperlink" Target="https://jamesmccaffrey.wordpress.com/2013/11/05/why-you-should-use-cross-entropy-error-instead-of-classification-error-or-mean-squared-error-for-neural-network-classifier-train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hyperlink" Target="https://jamesmccaffrey.wordpress.com/2013/11/05/why-you-should-use-cross-entropy-error-instead-of-classification-error-or-mean-squared-error-for-neural-network-classifier-traini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hyperlink" Target="https://jamesmccaffrey.wordpress.com/2013/11/05/why-you-should-use-cross-entropy-error-instead-of-classification-error-or-mean-squared-error-for-neural-network-classifier-training/" TargetMode="External"/><Relationship Id="rId4" Type="http://schemas.openxmlformats.org/officeDocument/2006/relationships/image" Target="../media/image53.png"/><Relationship Id="rId5"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hyperlink" Target="https://jamesmccaffrey.wordpress.com/2013/11/05/why-you-should-use-cross-entropy-error-instead-of-classification-error-or-mean-squared-error-for-neural-network-classifier-training/" TargetMode="External"/><Relationship Id="rId4" Type="http://schemas.openxmlformats.org/officeDocument/2006/relationships/image" Target="../media/image53.png"/><Relationship Id="rId5"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63.png"/><Relationship Id="rId4" Type="http://schemas.openxmlformats.org/officeDocument/2006/relationships/image" Target="../media/image48.png"/><Relationship Id="rId11" Type="http://schemas.openxmlformats.org/officeDocument/2006/relationships/image" Target="../media/image57.png"/><Relationship Id="rId10" Type="http://schemas.openxmlformats.org/officeDocument/2006/relationships/image" Target="../media/image65.jpg"/><Relationship Id="rId9" Type="http://schemas.openxmlformats.org/officeDocument/2006/relationships/image" Target="../media/image76.jpg"/><Relationship Id="rId5" Type="http://schemas.openxmlformats.org/officeDocument/2006/relationships/image" Target="../media/image49.png"/><Relationship Id="rId6" Type="http://schemas.openxmlformats.org/officeDocument/2006/relationships/image" Target="../media/image62.png"/><Relationship Id="rId7" Type="http://schemas.openxmlformats.org/officeDocument/2006/relationships/image" Target="../media/image59.png"/><Relationship Id="rId8"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hyperlink" Target="https://github.com/facebookresearch/classifier-balancing" TargetMode="Externa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77.png"/><Relationship Id="rId4" Type="http://schemas.openxmlformats.org/officeDocument/2006/relationships/hyperlink" Target="https://ieeexplore.ieee.org/abstract/document/5995734/"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72.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67.png"/><Relationship Id="rId4" Type="http://schemas.openxmlformats.org/officeDocument/2006/relationships/hyperlink" Target="http://www.cs.toronto.edu/~rgrosse/courses/csc321_2017/slides/lec4.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hyperlink" Target="https://openaccess.thecvf.com/content_iccv_2017/html/Lin_Focal_Loss_for_ICCV_2017_paper.html" TargetMode="External"/><Relationship Id="rId4" Type="http://schemas.openxmlformats.org/officeDocument/2006/relationships/hyperlink" Target="https://www.youtube.com/watch?v=44tlnmmt3h0" TargetMode="External"/><Relationship Id="rId5"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 Id="rId3"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 Id="rId3" Type="http://schemas.openxmlformats.org/officeDocument/2006/relationships/hyperlink" Target="https://gombru.github.io/2019/04/03/ranking_loss/" TargetMode="Externa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 Id="rId3" Type="http://schemas.openxmlformats.org/officeDocument/2006/relationships/image" Target="../media/image71.png"/><Relationship Id="rId4" Type="http://schemas.openxmlformats.org/officeDocument/2006/relationships/image" Target="../media/image64.png"/><Relationship Id="rId5"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 Id="rId3" Type="http://schemas.openxmlformats.org/officeDocument/2006/relationships/hyperlink" Target="https://gombru.github.io/2019/04/03/ranking_loss/" TargetMode="External"/><Relationship Id="rId4" Type="http://schemas.openxmlformats.org/officeDocument/2006/relationships/image" Target="../media/image79.png"/><Relationship Id="rId5"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hyperlink" Target="https://gombru.github.io/2019/04/03/ranking_loss/" TargetMode="Externa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 Id="rId3" Type="http://schemas.openxmlformats.org/officeDocument/2006/relationships/image" Target="../media/image75.png"/><Relationship Id="rId4" Type="http://schemas.openxmlformats.org/officeDocument/2006/relationships/image" Target="../media/image80.png"/><Relationship Id="rId5" Type="http://schemas.openxmlformats.org/officeDocument/2006/relationships/hyperlink" Target="https://www.cv-foundation.org/openaccess/content_cvpr_2015/html/Schroff_FaceNet_A_Unified_2015_CVPR_paper.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image" Target="../media/image87.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 Id="rId3" Type="http://schemas.openxmlformats.org/officeDocument/2006/relationships/image" Target="../media/image85.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hyperlink" Target="https://www.cv-foundation.org/openaccess/content_cvpr_2015/html/Schroff_FaceNet_A_Unified_2015_CVPR_paper.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 Id="rId3" Type="http://schemas.openxmlformats.org/officeDocument/2006/relationships/image" Target="../media/image89.png"/><Relationship Id="rId4" Type="http://schemas.openxmlformats.org/officeDocument/2006/relationships/hyperlink" Target="https://pytorch.org/docs/master/generated/torch.nn.MSELoss.html#torch.nn.MSELoss" TargetMode="External"/><Relationship Id="rId11" Type="http://schemas.openxmlformats.org/officeDocument/2006/relationships/hyperlink" Target="https://pytorch.org/docs/stable/nn.html#torch.nn.TripletMarginLoss" TargetMode="External"/><Relationship Id="rId10" Type="http://schemas.openxmlformats.org/officeDocument/2006/relationships/hyperlink" Target="https://pytorch.org/docs/stable/nn.html#multimarginloss" TargetMode="External"/><Relationship Id="rId9" Type="http://schemas.openxmlformats.org/officeDocument/2006/relationships/hyperlink" Target="https://pytorch.org/docs/master/generated/torch.nn.CrossEntropyLoss.html#torch.nn.CrossEntropyLoss" TargetMode="External"/><Relationship Id="rId5" Type="http://schemas.openxmlformats.org/officeDocument/2006/relationships/hyperlink" Target="https://pytorch.org/docs/master/generated/torch.nn.SmoothL1Loss.html#torch.nn.SmoothL1Loss" TargetMode="External"/><Relationship Id="rId6" Type="http://schemas.openxmlformats.org/officeDocument/2006/relationships/hyperlink" Target="https://pytorch.org/docs/master/generated/torch.nn.L1Loss.html#torch.nn.L1Loss" TargetMode="External"/><Relationship Id="rId7" Type="http://schemas.openxmlformats.org/officeDocument/2006/relationships/hyperlink" Target="https://pytorch.org/docs/stable/generated/torch.nn.BCELoss.html" TargetMode="External"/><Relationship Id="rId8" Type="http://schemas.openxmlformats.org/officeDocument/2006/relationships/hyperlink" Target="https://pytorch.org/docs/stable/generated/torch.nn.NLLLos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89.png"/><Relationship Id="rId4" Type="http://schemas.openxmlformats.org/officeDocument/2006/relationships/hyperlink" Target="https://discuss.pytorch.org/t/simple-l2-regularization/139" TargetMode="External"/><Relationship Id="rId5" Type="http://schemas.openxmlformats.org/officeDocument/2006/relationships/image" Target="../media/image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hyperlink" Target="https://papers.nips.cc/paper/2019/hash/f1748d6b0fd9d439f71450117eba2725-Abstract.html" TargetMode="External"/><Relationship Id="rId4" Type="http://schemas.openxmlformats.org/officeDocument/2006/relationships/image" Target="../media/image92.png"/><Relationship Id="rId5" Type="http://schemas.openxmlformats.org/officeDocument/2006/relationships/image" Target="../media/image90.png"/><Relationship Id="rId6" Type="http://schemas.openxmlformats.org/officeDocument/2006/relationships/hyperlink" Target="https://paperswithcode.com/method/label-smoothin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hyperlink" Target="https://twitter.com/remykarem/status/1292319926644965376?s=21" TargetMode="External"/><Relationship Id="rId4" Type="http://schemas.openxmlformats.org/officeDocument/2006/relationships/hyperlink" Target="https://www.youtube.com/watch?v=vnOpEwmtFJ8&amp;feature=youtu.be&amp;t=1258" TargetMode="External"/><Relationship Id="rId5" Type="http://schemas.openxmlformats.org/officeDocument/2006/relationships/hyperlink" Target="https://www.cv-foundation.org/openaccess/content_cvpr_2016/html/Szegedy_Rethinking_the_Inception_CVPR_2016_paper.html" TargetMode="External"/><Relationship Id="rId6" Type="http://schemas.openxmlformats.org/officeDocument/2006/relationships/hyperlink" Target="https://papers.nips.cc/paper/2019/hash/f1748d6b0fd9d439f71450117eba2725-Abstract.html" TargetMode="External"/><Relationship Id="rId7" Type="http://schemas.openxmlformats.org/officeDocument/2006/relationships/image" Target="../media/image93.png"/><Relationship Id="rId8" Type="http://schemas.openxmlformats.org/officeDocument/2006/relationships/image" Target="../media/image8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 Id="rId3" Type="http://schemas.openxmlformats.org/officeDocument/2006/relationships/hyperlink" Target="https://adventuresinmachinelearning.com/cross-entropy-kl-divergence/" TargetMode="External"/><Relationship Id="rId4" Type="http://schemas.openxmlformats.org/officeDocument/2006/relationships/hyperlink" Target="https://twitter.com/ari_seff/status/1303741288911638530?s=21" TargetMode="External"/><Relationship Id="rId10" Type="http://schemas.openxmlformats.org/officeDocument/2006/relationships/hyperlink" Target="https://arxiv.org/abs/1708.02002" TargetMode="External"/><Relationship Id="rId9" Type="http://schemas.openxmlformats.org/officeDocument/2006/relationships/hyperlink" Target="https://arxiv.org/abs/1612.00775" TargetMode="External"/><Relationship Id="rId5" Type="http://schemas.openxmlformats.org/officeDocument/2006/relationships/hyperlink" Target="http://yann.lecun.org/exdb/publis/pdf/hadsell-chopra-lecun-06.pdf" TargetMode="External"/><Relationship Id="rId6" Type="http://schemas.openxmlformats.org/officeDocument/2006/relationships/hyperlink" Target="https://ankeshanand.com/blog/2020/01/26/contrative-self-supervised-learning.html" TargetMode="External"/><Relationship Id="rId7" Type="http://schemas.openxmlformats.org/officeDocument/2006/relationships/hyperlink" Target="https://twitter.com/phillip_isola/status/1253514436482142209?s=21" TargetMode="External"/><Relationship Id="rId8" Type="http://schemas.openxmlformats.org/officeDocument/2006/relationships/hyperlink" Target="https://twitter.com/hillbig/status/1328835843163713539"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8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2"/>
          <p:cNvSpPr/>
          <p:nvPr/>
        </p:nvSpPr>
        <p:spPr>
          <a:xfrm>
            <a:off x="-15875" y="1438275"/>
            <a:ext cx="9159900" cy="2121600"/>
          </a:xfrm>
          <a:prstGeom prst="rect">
            <a:avLst/>
          </a:prstGeom>
          <a:solidFill>
            <a:srgbClr val="00B4F1"/>
          </a:solidFill>
          <a:ln>
            <a:noFill/>
          </a:ln>
        </p:spPr>
        <p:txBody>
          <a:bodyPr anchorCtr="0" anchor="ctr" bIns="45700" lIns="91425" spcFirstLastPara="1" rIns="91425" wrap="square" tIns="45700">
            <a:noAutofit/>
          </a:bodyPr>
          <a:lstStyle/>
          <a:p>
            <a:pPr indent="0" lvl="0" marL="533400" marR="0" rtl="0" algn="l">
              <a:spcBef>
                <a:spcPts val="0"/>
              </a:spcBef>
              <a:spcAft>
                <a:spcPts val="0"/>
              </a:spcAft>
              <a:buNone/>
            </a:pPr>
            <a:r>
              <a:rPr b="1" lang="en">
                <a:solidFill>
                  <a:srgbClr val="FFFFFF"/>
                </a:solidFill>
              </a:rPr>
              <a:t>Lecture 2c</a:t>
            </a:r>
            <a:endParaRPr b="1">
              <a:solidFill>
                <a:srgbClr val="FFFFFF"/>
              </a:solidFill>
            </a:endParaRPr>
          </a:p>
          <a:p>
            <a:pPr indent="0" lvl="0" marL="533400" marR="0" rtl="0" algn="l">
              <a:spcBef>
                <a:spcPts val="0"/>
              </a:spcBef>
              <a:spcAft>
                <a:spcPts val="0"/>
              </a:spcAft>
              <a:buSzPts val="1100"/>
              <a:buNone/>
            </a:pPr>
            <a:r>
              <a:rPr b="1" lang="en" sz="3500">
                <a:solidFill>
                  <a:srgbClr val="FFFFFF"/>
                </a:solidFill>
              </a:rPr>
              <a:t>Loss Functions</a:t>
            </a:r>
            <a:endParaRPr b="1" sz="3500">
              <a:solidFill>
                <a:srgbClr val="FFFFFF"/>
              </a:solidFill>
            </a:endParaRPr>
          </a:p>
        </p:txBody>
      </p:sp>
      <p:sp>
        <p:nvSpPr>
          <p:cNvPr id="135" name="Google Shape;135;p32"/>
          <p:cNvSpPr txBox="1"/>
          <p:nvPr/>
        </p:nvSpPr>
        <p:spPr>
          <a:xfrm>
            <a:off x="546100" y="3205500"/>
            <a:ext cx="61773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chemeClr val="lt1"/>
                </a:solidFill>
                <a:latin typeface="Arial"/>
                <a:ea typeface="Arial"/>
                <a:cs typeface="Arial"/>
                <a:sym typeface="Arial"/>
              </a:rPr>
              <a:t>Master in Big Data Solutions 20</a:t>
            </a:r>
            <a:r>
              <a:rPr b="1" lang="en">
                <a:solidFill>
                  <a:schemeClr val="lt1"/>
                </a:solidFill>
              </a:rPr>
              <a:t>20</a:t>
            </a:r>
            <a:r>
              <a:rPr b="1" i="0" lang="en" sz="1400" u="none" cap="none" strike="noStrike">
                <a:solidFill>
                  <a:schemeClr val="lt1"/>
                </a:solidFill>
                <a:latin typeface="Arial"/>
                <a:ea typeface="Arial"/>
                <a:cs typeface="Arial"/>
                <a:sym typeface="Arial"/>
              </a:rPr>
              <a:t>-20</a:t>
            </a:r>
            <a:r>
              <a:rPr b="1" lang="en">
                <a:solidFill>
                  <a:schemeClr val="lt1"/>
                </a:solidFill>
              </a:rPr>
              <a:t>21</a:t>
            </a:r>
            <a:r>
              <a:rPr b="1" i="0" lang="en" sz="1400" u="none" cap="none" strike="noStrike">
                <a:solidFill>
                  <a:schemeClr val="lt1"/>
                </a:solidFill>
                <a:latin typeface="Arial"/>
                <a:ea typeface="Arial"/>
                <a:cs typeface="Arial"/>
                <a:sym typeface="Arial"/>
              </a:rPr>
              <a:t> - Artificial Intelligence</a:t>
            </a:r>
            <a:endParaRPr/>
          </a:p>
        </p:txBody>
      </p:sp>
      <p:pic>
        <p:nvPicPr>
          <p:cNvPr descr="Logo-BTS.jpg" id="136" name="Google Shape;136;p32"/>
          <p:cNvPicPr preferRelativeResize="0"/>
          <p:nvPr/>
        </p:nvPicPr>
        <p:blipFill rotWithShape="1">
          <a:blip r:embed="rId3">
            <a:alphaModFix/>
          </a:blip>
          <a:srcRect b="0" l="0" r="0" t="0"/>
          <a:stretch/>
        </p:blipFill>
        <p:spPr>
          <a:xfrm>
            <a:off x="127000" y="177403"/>
            <a:ext cx="1650206" cy="365522"/>
          </a:xfrm>
          <a:prstGeom prst="rect">
            <a:avLst/>
          </a:prstGeom>
          <a:noFill/>
          <a:ln>
            <a:noFill/>
          </a:ln>
        </p:spPr>
      </p:pic>
      <p:pic>
        <p:nvPicPr>
          <p:cNvPr id="137" name="Google Shape;137;p32"/>
          <p:cNvPicPr preferRelativeResize="0"/>
          <p:nvPr/>
        </p:nvPicPr>
        <p:blipFill rotWithShape="1">
          <a:blip r:embed="rId4">
            <a:alphaModFix/>
          </a:blip>
          <a:srcRect b="0" l="0" r="0" t="0"/>
          <a:stretch/>
        </p:blipFill>
        <p:spPr>
          <a:xfrm>
            <a:off x="7426767" y="2049660"/>
            <a:ext cx="898922" cy="898922"/>
          </a:xfrm>
          <a:prstGeom prst="rect">
            <a:avLst/>
          </a:prstGeom>
          <a:noFill/>
          <a:ln>
            <a:noFill/>
          </a:ln>
        </p:spPr>
      </p:pic>
      <p:sp>
        <p:nvSpPr>
          <p:cNvPr id="138" name="Google Shape;138;p32"/>
          <p:cNvSpPr txBox="1"/>
          <p:nvPr/>
        </p:nvSpPr>
        <p:spPr>
          <a:xfrm>
            <a:off x="2476864" y="3960410"/>
            <a:ext cx="1690200" cy="459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 sz="1200">
                <a:solidFill>
                  <a:srgbClr val="000000"/>
                </a:solidFill>
                <a:latin typeface="Arial"/>
                <a:ea typeface="Arial"/>
                <a:cs typeface="Arial"/>
                <a:sym typeface="Arial"/>
              </a:rPr>
              <a:t>Xavier Giró</a:t>
            </a:r>
            <a:endParaRPr i="1" sz="1200">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lang="en" sz="1200">
                <a:solidFill>
                  <a:srgbClr val="000000"/>
                </a:solidFill>
                <a:latin typeface="Arial"/>
                <a:ea typeface="Arial"/>
                <a:cs typeface="Arial"/>
                <a:sym typeface="Arial"/>
              </a:rPr>
              <a:t>xavier.giro@bts.tech</a:t>
            </a:r>
            <a:endParaRPr sz="1200">
              <a:solidFill>
                <a:srgbClr val="000000"/>
              </a:solidFill>
              <a:latin typeface="Arial"/>
              <a:ea typeface="Arial"/>
              <a:cs typeface="Arial"/>
              <a:sym typeface="Arial"/>
            </a:endParaRPr>
          </a:p>
        </p:txBody>
      </p:sp>
      <p:pic>
        <p:nvPicPr>
          <p:cNvPr id="139" name="Google Shape;139;p32"/>
          <p:cNvPicPr preferRelativeResize="0"/>
          <p:nvPr/>
        </p:nvPicPr>
        <p:blipFill>
          <a:blip r:embed="rId5">
            <a:alphaModFix/>
          </a:blip>
          <a:stretch>
            <a:fillRect/>
          </a:stretch>
        </p:blipFill>
        <p:spPr>
          <a:xfrm>
            <a:off x="546100" y="3559863"/>
            <a:ext cx="1543500" cy="15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idx="1" type="body"/>
          </p:nvPr>
        </p:nvSpPr>
        <p:spPr>
          <a:xfrm>
            <a:off x="199725" y="655775"/>
            <a:ext cx="8821500" cy="822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800"/>
              <a:t>The loss function is used to </a:t>
            </a:r>
            <a:r>
              <a:rPr b="1" lang="en" sz="1800"/>
              <a:t>guide</a:t>
            </a:r>
            <a:r>
              <a:rPr lang="en" sz="1800"/>
              <a:t> the </a:t>
            </a:r>
            <a:r>
              <a:rPr b="1" lang="en" sz="1800"/>
              <a:t>training process</a:t>
            </a:r>
            <a:r>
              <a:rPr lang="en" sz="1800"/>
              <a:t> in order to find a set of parameters that reduce the value of the loss function. </a:t>
            </a:r>
            <a:endParaRPr sz="1800"/>
          </a:p>
        </p:txBody>
      </p:sp>
      <p:sp>
        <p:nvSpPr>
          <p:cNvPr id="255" name="Google Shape;25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6" name="Google Shape;256;p41"/>
          <p:cNvPicPr preferRelativeResize="0"/>
          <p:nvPr/>
        </p:nvPicPr>
        <p:blipFill>
          <a:blip r:embed="rId3">
            <a:alphaModFix/>
          </a:blip>
          <a:stretch>
            <a:fillRect/>
          </a:stretch>
        </p:blipFill>
        <p:spPr>
          <a:xfrm>
            <a:off x="2585751" y="1785850"/>
            <a:ext cx="3162999" cy="3173699"/>
          </a:xfrm>
          <a:prstGeom prst="rect">
            <a:avLst/>
          </a:prstGeom>
          <a:noFill/>
          <a:ln>
            <a:noFill/>
          </a:ln>
        </p:spPr>
      </p:pic>
      <p:sp>
        <p:nvSpPr>
          <p:cNvPr id="257" name="Google Shape;257;p4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Loss function</a:t>
            </a:r>
            <a:endParaRPr>
              <a:solidFill>
                <a:srgbClr val="2980B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Loss function</a:t>
            </a:r>
            <a:endParaRPr>
              <a:solidFill>
                <a:srgbClr val="2980B9"/>
              </a:solidFill>
            </a:endParaRPr>
          </a:p>
        </p:txBody>
      </p:sp>
      <p:sp>
        <p:nvSpPr>
          <p:cNvPr id="263" name="Google Shape;263;p42"/>
          <p:cNvSpPr txBox="1"/>
          <p:nvPr>
            <p:ph idx="1" type="body"/>
          </p:nvPr>
        </p:nvSpPr>
        <p:spPr>
          <a:xfrm>
            <a:off x="145500" y="611650"/>
            <a:ext cx="8763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loss function </a:t>
            </a:r>
            <a:r>
              <a:rPr b="1" lang="en" sz="1800"/>
              <a:t>does not</a:t>
            </a:r>
            <a:r>
              <a:rPr lang="en" sz="1800"/>
              <a:t> </a:t>
            </a:r>
            <a:r>
              <a:rPr b="1" lang="en"/>
              <a:t>necessarily</a:t>
            </a:r>
            <a:r>
              <a:rPr lang="en"/>
              <a:t> </a:t>
            </a:r>
            <a:r>
              <a:rPr lang="en" sz="1800"/>
              <a:t>measure the entire performance of the network against a validation/test dataset. </a:t>
            </a:r>
            <a:endParaRPr sz="1800"/>
          </a:p>
          <a:p>
            <a:pPr indent="0" lvl="0" marL="0" rtl="0" algn="l">
              <a:spcBef>
                <a:spcPts val="1000"/>
              </a:spcBef>
              <a:spcAft>
                <a:spcPts val="1000"/>
              </a:spcAft>
              <a:buNone/>
            </a:pPr>
            <a:r>
              <a:t/>
            </a:r>
            <a:endParaRPr/>
          </a:p>
        </p:txBody>
      </p:sp>
      <p:sp>
        <p:nvSpPr>
          <p:cNvPr id="264" name="Google Shape;26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42"/>
          <p:cNvPicPr preferRelativeResize="0"/>
          <p:nvPr/>
        </p:nvPicPr>
        <p:blipFill>
          <a:blip r:embed="rId3">
            <a:alphaModFix/>
          </a:blip>
          <a:stretch>
            <a:fillRect/>
          </a:stretch>
        </p:blipFill>
        <p:spPr>
          <a:xfrm>
            <a:off x="4546663" y="1734525"/>
            <a:ext cx="4317365" cy="3369650"/>
          </a:xfrm>
          <a:prstGeom prst="rect">
            <a:avLst/>
          </a:prstGeom>
          <a:noFill/>
          <a:ln>
            <a:noFill/>
          </a:ln>
        </p:spPr>
      </p:pic>
      <p:sp>
        <p:nvSpPr>
          <p:cNvPr id="266" name="Google Shape;266;p42"/>
          <p:cNvSpPr/>
          <p:nvPr/>
        </p:nvSpPr>
        <p:spPr>
          <a:xfrm>
            <a:off x="2508525" y="3413450"/>
            <a:ext cx="1780200" cy="1476300"/>
          </a:xfrm>
          <a:prstGeom prst="right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Evaluation metric </a:t>
            </a:r>
            <a:endParaRPr>
              <a:latin typeface="Ubuntu"/>
              <a:ea typeface="Ubuntu"/>
              <a:cs typeface="Ubuntu"/>
              <a:sym typeface="Ubuntu"/>
            </a:endParaRPr>
          </a:p>
          <a:p>
            <a:pPr indent="0" lvl="0" marL="0" rtl="0" algn="ctr">
              <a:spcBef>
                <a:spcPts val="0"/>
              </a:spcBef>
              <a:spcAft>
                <a:spcPts val="0"/>
              </a:spcAft>
              <a:buNone/>
            </a:pPr>
            <a:r>
              <a:rPr lang="en" sz="1000">
                <a:latin typeface="Ubuntu"/>
                <a:ea typeface="Ubuntu"/>
                <a:cs typeface="Ubuntu"/>
                <a:sym typeface="Ubuntu"/>
              </a:rPr>
              <a:t>(eg. accuracy)</a:t>
            </a:r>
            <a:endParaRPr sz="1000">
              <a:latin typeface="Ubuntu"/>
              <a:ea typeface="Ubuntu"/>
              <a:cs typeface="Ubuntu"/>
              <a:sym typeface="Ubuntu"/>
            </a:endParaRPr>
          </a:p>
        </p:txBody>
      </p:sp>
      <p:sp>
        <p:nvSpPr>
          <p:cNvPr id="267" name="Google Shape;267;p42"/>
          <p:cNvSpPr/>
          <p:nvPr/>
        </p:nvSpPr>
        <p:spPr>
          <a:xfrm>
            <a:off x="2508525" y="1638475"/>
            <a:ext cx="1780200" cy="1476300"/>
          </a:xfrm>
          <a:prstGeom prst="right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 </a:t>
            </a:r>
            <a:endParaRPr>
              <a:latin typeface="Ubuntu"/>
              <a:ea typeface="Ubuntu"/>
              <a:cs typeface="Ubuntu"/>
              <a:sym typeface="Ubuntu"/>
            </a:endParaRPr>
          </a:p>
          <a:p>
            <a:pPr indent="0" lvl="0" marL="0" rtl="0" algn="ctr">
              <a:spcBef>
                <a:spcPts val="0"/>
              </a:spcBef>
              <a:spcAft>
                <a:spcPts val="0"/>
              </a:spcAft>
              <a:buNone/>
            </a:pPr>
            <a:r>
              <a:rPr lang="en" sz="1000">
                <a:latin typeface="Ubuntu"/>
                <a:ea typeface="Ubuntu"/>
                <a:cs typeface="Ubuntu"/>
                <a:sym typeface="Ubuntu"/>
              </a:rPr>
              <a:t>(eg. NLL)</a:t>
            </a:r>
            <a:endParaRPr sz="1000">
              <a:latin typeface="Ubuntu"/>
              <a:ea typeface="Ubuntu"/>
              <a:cs typeface="Ubuntu"/>
              <a:sym typeface="Ubuntu"/>
            </a:endParaRPr>
          </a:p>
        </p:txBody>
      </p:sp>
      <p:pic>
        <p:nvPicPr>
          <p:cNvPr id="268" name="Google Shape;268;p42"/>
          <p:cNvPicPr preferRelativeResize="0"/>
          <p:nvPr/>
        </p:nvPicPr>
        <p:blipFill rotWithShape="1">
          <a:blip r:embed="rId4">
            <a:alphaModFix/>
          </a:blip>
          <a:srcRect b="0" l="24997" r="27040" t="0"/>
          <a:stretch/>
        </p:blipFill>
        <p:spPr>
          <a:xfrm>
            <a:off x="896350" y="1809675"/>
            <a:ext cx="1354224" cy="1279950"/>
          </a:xfrm>
          <a:prstGeom prst="rect">
            <a:avLst/>
          </a:prstGeom>
          <a:noFill/>
          <a:ln>
            <a:noFill/>
          </a:ln>
        </p:spPr>
      </p:pic>
      <p:pic>
        <p:nvPicPr>
          <p:cNvPr id="269" name="Google Shape;269;p42"/>
          <p:cNvPicPr preferRelativeResize="0"/>
          <p:nvPr/>
        </p:nvPicPr>
        <p:blipFill>
          <a:blip r:embed="rId5">
            <a:alphaModFix/>
          </a:blip>
          <a:stretch>
            <a:fillRect/>
          </a:stretch>
        </p:blipFill>
        <p:spPr>
          <a:xfrm>
            <a:off x="645275" y="3205225"/>
            <a:ext cx="1749075" cy="1749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idx="1" type="body"/>
          </p:nvPr>
        </p:nvSpPr>
        <p:spPr>
          <a:xfrm>
            <a:off x="349850" y="910975"/>
            <a:ext cx="8553000" cy="586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800"/>
              <a:t>Minimum (0 value) when the output of the network is equal to the ground truth data.</a:t>
            </a:r>
            <a:endParaRPr sz="1800"/>
          </a:p>
        </p:txBody>
      </p:sp>
      <p:sp>
        <p:nvSpPr>
          <p:cNvPr id="275" name="Google Shape;27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43"/>
          <p:cNvPicPr preferRelativeResize="0"/>
          <p:nvPr/>
        </p:nvPicPr>
        <p:blipFill>
          <a:blip r:embed="rId3">
            <a:alphaModFix/>
          </a:blip>
          <a:stretch>
            <a:fillRect/>
          </a:stretch>
        </p:blipFill>
        <p:spPr>
          <a:xfrm>
            <a:off x="2252826" y="1859475"/>
            <a:ext cx="4503750" cy="3283974"/>
          </a:xfrm>
          <a:prstGeom prst="rect">
            <a:avLst/>
          </a:prstGeom>
          <a:noFill/>
          <a:ln>
            <a:noFill/>
          </a:ln>
        </p:spPr>
      </p:pic>
      <p:sp>
        <p:nvSpPr>
          <p:cNvPr id="277" name="Google Shape;277;p43"/>
          <p:cNvSpPr txBox="1"/>
          <p:nvPr>
            <p:ph type="title"/>
          </p:nvPr>
        </p:nvSpPr>
        <p:spPr>
          <a:xfrm>
            <a:off x="152400" y="53578"/>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Properties</a:t>
            </a:r>
            <a:endParaRPr>
              <a:solidFill>
                <a:srgbClr val="2980B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idx="1" type="body"/>
          </p:nvPr>
        </p:nvSpPr>
        <p:spPr>
          <a:xfrm>
            <a:off x="152400" y="1200150"/>
            <a:ext cx="3308400" cy="1113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latin typeface="Ubuntu"/>
                <a:ea typeface="Ubuntu"/>
                <a:cs typeface="Ubuntu"/>
                <a:sym typeface="Ubuntu"/>
              </a:rPr>
              <a:t>Loss function should decrease its</a:t>
            </a:r>
            <a:r>
              <a:rPr lang="en" sz="1800">
                <a:latin typeface="Ubuntu"/>
                <a:ea typeface="Ubuntu"/>
                <a:cs typeface="Ubuntu"/>
                <a:sym typeface="Ubuntu"/>
              </a:rPr>
              <a:t> value when </a:t>
            </a:r>
            <a:r>
              <a:rPr lang="en">
                <a:latin typeface="Ubuntu"/>
                <a:ea typeface="Ubuntu"/>
                <a:cs typeface="Ubuntu"/>
                <a:sym typeface="Ubuntu"/>
              </a:rPr>
              <a:t>the neural network</a:t>
            </a:r>
            <a:r>
              <a:rPr lang="en" sz="1800">
                <a:latin typeface="Ubuntu"/>
                <a:ea typeface="Ubuntu"/>
                <a:cs typeface="Ubuntu"/>
                <a:sym typeface="Ubuntu"/>
              </a:rPr>
              <a:t> output </a:t>
            </a:r>
            <a:r>
              <a:rPr lang="en">
                <a:latin typeface="Ubuntu"/>
                <a:ea typeface="Ubuntu"/>
                <a:cs typeface="Ubuntu"/>
                <a:sym typeface="Ubuntu"/>
              </a:rPr>
              <a:t>approaches</a:t>
            </a:r>
            <a:r>
              <a:rPr lang="en" sz="1800">
                <a:latin typeface="Ubuntu"/>
                <a:ea typeface="Ubuntu"/>
                <a:cs typeface="Ubuntu"/>
                <a:sym typeface="Ubuntu"/>
              </a:rPr>
              <a:t> ground truth (GT).</a:t>
            </a:r>
            <a:endParaRPr sz="1800">
              <a:latin typeface="Ubuntu"/>
              <a:ea typeface="Ubuntu"/>
              <a:cs typeface="Ubuntu"/>
              <a:sym typeface="Ubuntu"/>
            </a:endParaRPr>
          </a:p>
        </p:txBody>
      </p:sp>
      <p:sp>
        <p:nvSpPr>
          <p:cNvPr id="283" name="Google Shape;283;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84" name="Google Shape;284;p44"/>
          <p:cNvCxnSpPr/>
          <p:nvPr/>
        </p:nvCxnSpPr>
        <p:spPr>
          <a:xfrm>
            <a:off x="3813738" y="1220364"/>
            <a:ext cx="0" cy="2947800"/>
          </a:xfrm>
          <a:prstGeom prst="straightConnector1">
            <a:avLst/>
          </a:prstGeom>
          <a:noFill/>
          <a:ln cap="flat" cmpd="sng" w="9525">
            <a:solidFill>
              <a:srgbClr val="999999"/>
            </a:solidFill>
            <a:prstDash val="solid"/>
            <a:round/>
            <a:headEnd len="med" w="med" type="stealth"/>
            <a:tailEnd len="med" w="med" type="none"/>
          </a:ln>
        </p:spPr>
      </p:cxnSp>
      <p:cxnSp>
        <p:nvCxnSpPr>
          <p:cNvPr id="285" name="Google Shape;285;p44"/>
          <p:cNvCxnSpPr/>
          <p:nvPr/>
        </p:nvCxnSpPr>
        <p:spPr>
          <a:xfrm>
            <a:off x="3807888" y="4163855"/>
            <a:ext cx="3795600" cy="0"/>
          </a:xfrm>
          <a:prstGeom prst="straightConnector1">
            <a:avLst/>
          </a:prstGeom>
          <a:noFill/>
          <a:ln cap="flat" cmpd="sng" w="9525">
            <a:solidFill>
              <a:srgbClr val="999999"/>
            </a:solidFill>
            <a:prstDash val="solid"/>
            <a:round/>
            <a:headEnd len="med" w="med" type="none"/>
            <a:tailEnd len="med" w="med" type="stealth"/>
          </a:ln>
        </p:spPr>
      </p:cxnSp>
      <p:sp>
        <p:nvSpPr>
          <p:cNvPr id="286" name="Google Shape;286;p44"/>
          <p:cNvSpPr txBox="1"/>
          <p:nvPr/>
        </p:nvSpPr>
        <p:spPr>
          <a:xfrm>
            <a:off x="5364118" y="4172225"/>
            <a:ext cx="13329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rPr>
              <a:t>epoch</a:t>
            </a:r>
            <a:endParaRPr sz="1200">
              <a:solidFill>
                <a:srgbClr val="434343"/>
              </a:solidFill>
            </a:endParaRPr>
          </a:p>
        </p:txBody>
      </p:sp>
      <p:sp>
        <p:nvSpPr>
          <p:cNvPr id="287" name="Google Shape;287;p44"/>
          <p:cNvSpPr txBox="1"/>
          <p:nvPr/>
        </p:nvSpPr>
        <p:spPr>
          <a:xfrm>
            <a:off x="3888900" y="1158300"/>
            <a:ext cx="6909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Loss</a:t>
            </a:r>
            <a:endParaRPr>
              <a:solidFill>
                <a:srgbClr val="434343"/>
              </a:solidFill>
            </a:endParaRPr>
          </a:p>
        </p:txBody>
      </p:sp>
      <p:sp>
        <p:nvSpPr>
          <p:cNvPr id="288" name="Google Shape;288;p44"/>
          <p:cNvSpPr/>
          <p:nvPr/>
        </p:nvSpPr>
        <p:spPr>
          <a:xfrm>
            <a:off x="3888900" y="1571288"/>
            <a:ext cx="3546700" cy="2537775"/>
          </a:xfrm>
          <a:custGeom>
            <a:rect b="b" l="l" r="r" t="t"/>
            <a:pathLst>
              <a:path extrusionOk="0" h="101511" w="141868">
                <a:moveTo>
                  <a:pt x="0" y="0"/>
                </a:moveTo>
                <a:cubicBezTo>
                  <a:pt x="7651" y="24872"/>
                  <a:pt x="13310" y="52019"/>
                  <a:pt x="29786" y="72162"/>
                </a:cubicBezTo>
                <a:cubicBezTo>
                  <a:pt x="33603" y="76828"/>
                  <a:pt x="36370" y="82742"/>
                  <a:pt x="41455" y="85980"/>
                </a:cubicBezTo>
                <a:cubicBezTo>
                  <a:pt x="70018" y="104165"/>
                  <a:pt x="108008" y="101334"/>
                  <a:pt x="141868" y="101334"/>
                </a:cubicBezTo>
              </a:path>
            </a:pathLst>
          </a:custGeom>
          <a:noFill/>
          <a:ln cap="flat" cmpd="sng" w="28575">
            <a:solidFill>
              <a:srgbClr val="0000FF"/>
            </a:solidFill>
            <a:prstDash val="solid"/>
            <a:round/>
            <a:headEnd len="med" w="med" type="none"/>
            <a:tailEnd len="med" w="med" type="none"/>
          </a:ln>
        </p:spPr>
      </p:sp>
      <p:sp>
        <p:nvSpPr>
          <p:cNvPr id="289" name="Google Shape;289;p44"/>
          <p:cNvSpPr txBox="1"/>
          <p:nvPr/>
        </p:nvSpPr>
        <p:spPr>
          <a:xfrm>
            <a:off x="6276700" y="4688875"/>
            <a:ext cx="14046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rPr>
              <a:t>Similar to GT </a:t>
            </a:r>
            <a:endParaRPr>
              <a:solidFill>
                <a:srgbClr val="FF6633"/>
              </a:solidFill>
            </a:endParaRPr>
          </a:p>
        </p:txBody>
      </p:sp>
      <p:sp>
        <p:nvSpPr>
          <p:cNvPr id="290" name="Google Shape;290;p44"/>
          <p:cNvSpPr txBox="1"/>
          <p:nvPr/>
        </p:nvSpPr>
        <p:spPr>
          <a:xfrm>
            <a:off x="3655500" y="4688875"/>
            <a:ext cx="16470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rPr>
              <a:t>Different from GT </a:t>
            </a:r>
            <a:endParaRPr>
              <a:solidFill>
                <a:srgbClr val="FF6633"/>
              </a:solidFill>
            </a:endParaRPr>
          </a:p>
        </p:txBody>
      </p:sp>
      <p:sp>
        <p:nvSpPr>
          <p:cNvPr id="291" name="Google Shape;291;p44"/>
          <p:cNvSpPr/>
          <p:nvPr/>
        </p:nvSpPr>
        <p:spPr>
          <a:xfrm rot="-5400000">
            <a:off x="4294800" y="4083425"/>
            <a:ext cx="223800" cy="1117800"/>
          </a:xfrm>
          <a:prstGeom prst="leftBrace">
            <a:avLst>
              <a:gd fmla="val 8333" name="adj1"/>
              <a:gd fmla="val 50000" name="adj2"/>
            </a:avLst>
          </a:prstGeom>
          <a:noFill/>
          <a:ln cap="flat" cmpd="sng" w="2857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4"/>
          <p:cNvSpPr/>
          <p:nvPr/>
        </p:nvSpPr>
        <p:spPr>
          <a:xfrm rot="-5400000">
            <a:off x="6764800" y="4083425"/>
            <a:ext cx="223800" cy="1117800"/>
          </a:xfrm>
          <a:prstGeom prst="leftBrace">
            <a:avLst>
              <a:gd fmla="val 8333" name="adj1"/>
              <a:gd fmla="val 50000" name="adj2"/>
            </a:avLst>
          </a:prstGeom>
          <a:noFill/>
          <a:ln cap="flat" cmpd="sng" w="2857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txBox="1"/>
          <p:nvPr>
            <p:ph type="title"/>
          </p:nvPr>
        </p:nvSpPr>
        <p:spPr>
          <a:xfrm>
            <a:off x="152400" y="53578"/>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Properties</a:t>
            </a:r>
            <a:endParaRPr>
              <a:solidFill>
                <a:srgbClr val="2980B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9" name="Google Shape;299;p45"/>
          <p:cNvPicPr preferRelativeResize="0"/>
          <p:nvPr/>
        </p:nvPicPr>
        <p:blipFill>
          <a:blip r:embed="rId3">
            <a:alphaModFix/>
          </a:blip>
          <a:stretch>
            <a:fillRect/>
          </a:stretch>
        </p:blipFill>
        <p:spPr>
          <a:xfrm>
            <a:off x="2239250" y="1859250"/>
            <a:ext cx="4378924" cy="3284200"/>
          </a:xfrm>
          <a:prstGeom prst="rect">
            <a:avLst/>
          </a:prstGeom>
          <a:noFill/>
          <a:ln>
            <a:noFill/>
          </a:ln>
        </p:spPr>
      </p:pic>
      <p:sp>
        <p:nvSpPr>
          <p:cNvPr id="300" name="Google Shape;300;p45"/>
          <p:cNvSpPr txBox="1"/>
          <p:nvPr>
            <p:ph idx="1" type="body"/>
          </p:nvPr>
        </p:nvSpPr>
        <p:spPr>
          <a:xfrm>
            <a:off x="302175" y="910975"/>
            <a:ext cx="4824900" cy="71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1800">
                <a:latin typeface="Ubuntu"/>
                <a:ea typeface="Ubuntu"/>
                <a:cs typeface="Ubuntu"/>
                <a:sym typeface="Ubuntu"/>
              </a:rPr>
              <a:t>Ideally → convex function</a:t>
            </a:r>
            <a:endParaRPr sz="1800">
              <a:latin typeface="Ubuntu"/>
              <a:ea typeface="Ubuntu"/>
              <a:cs typeface="Ubuntu"/>
              <a:sym typeface="Ubuntu"/>
            </a:endParaRPr>
          </a:p>
          <a:p>
            <a:pPr indent="0" lvl="0" marL="0" marR="0" rtl="0" algn="l">
              <a:lnSpc>
                <a:spcPct val="100000"/>
              </a:lnSpc>
              <a:spcBef>
                <a:spcPts val="600"/>
              </a:spcBef>
              <a:spcAft>
                <a:spcPts val="0"/>
              </a:spcAft>
              <a:buNone/>
            </a:pPr>
            <a:r>
              <a:t/>
            </a:r>
            <a:endParaRPr sz="2600"/>
          </a:p>
        </p:txBody>
      </p:sp>
      <p:sp>
        <p:nvSpPr>
          <p:cNvPr id="301" name="Google Shape;301;p45"/>
          <p:cNvSpPr txBox="1"/>
          <p:nvPr>
            <p:ph type="title"/>
          </p:nvPr>
        </p:nvSpPr>
        <p:spPr>
          <a:xfrm>
            <a:off x="152400" y="53578"/>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Properties</a:t>
            </a:r>
            <a:endParaRPr>
              <a:solidFill>
                <a:srgbClr val="2980B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46"/>
          <p:cNvSpPr txBox="1"/>
          <p:nvPr>
            <p:ph idx="1" type="body"/>
          </p:nvPr>
        </p:nvSpPr>
        <p:spPr>
          <a:xfrm>
            <a:off x="304800" y="1047750"/>
            <a:ext cx="8579100" cy="56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1800">
                <a:solidFill>
                  <a:schemeClr val="dk1"/>
                </a:solidFill>
                <a:latin typeface="Ubuntu"/>
                <a:ea typeface="Ubuntu"/>
                <a:cs typeface="Ubuntu"/>
                <a:sym typeface="Ubuntu"/>
              </a:rPr>
              <a:t>In reality → some many parameters (in the order of millions) than it is not convex</a:t>
            </a:r>
            <a:endParaRPr sz="1800">
              <a:solidFill>
                <a:schemeClr val="dk1"/>
              </a:solidFill>
              <a:latin typeface="Ubuntu"/>
              <a:ea typeface="Ubuntu"/>
              <a:cs typeface="Ubuntu"/>
              <a:sym typeface="Ubuntu"/>
            </a:endParaRPr>
          </a:p>
        </p:txBody>
      </p:sp>
      <p:pic>
        <p:nvPicPr>
          <p:cNvPr id="308" name="Google Shape;308;p46"/>
          <p:cNvPicPr preferRelativeResize="0"/>
          <p:nvPr/>
        </p:nvPicPr>
        <p:blipFill>
          <a:blip r:embed="rId3">
            <a:alphaModFix/>
          </a:blip>
          <a:stretch>
            <a:fillRect/>
          </a:stretch>
        </p:blipFill>
        <p:spPr>
          <a:xfrm>
            <a:off x="6004175" y="2138300"/>
            <a:ext cx="1962765" cy="2077000"/>
          </a:xfrm>
          <a:prstGeom prst="rect">
            <a:avLst/>
          </a:prstGeom>
          <a:noFill/>
          <a:ln>
            <a:noFill/>
          </a:ln>
        </p:spPr>
      </p:pic>
      <p:pic>
        <p:nvPicPr>
          <p:cNvPr id="309" name="Google Shape;309;p46"/>
          <p:cNvPicPr preferRelativeResize="0"/>
          <p:nvPr/>
        </p:nvPicPr>
        <p:blipFill rotWithShape="1">
          <a:blip r:embed="rId4">
            <a:alphaModFix/>
          </a:blip>
          <a:srcRect b="29547" l="0" r="50029" t="0"/>
          <a:stretch/>
        </p:blipFill>
        <p:spPr>
          <a:xfrm>
            <a:off x="1178325" y="1956550"/>
            <a:ext cx="3572699" cy="2850250"/>
          </a:xfrm>
          <a:prstGeom prst="rect">
            <a:avLst/>
          </a:prstGeom>
          <a:noFill/>
          <a:ln>
            <a:noFill/>
          </a:ln>
        </p:spPr>
      </p:pic>
      <p:sp>
        <p:nvSpPr>
          <p:cNvPr id="310" name="Google Shape;310;p46"/>
          <p:cNvSpPr txBox="1"/>
          <p:nvPr>
            <p:ph type="title"/>
          </p:nvPr>
        </p:nvSpPr>
        <p:spPr>
          <a:xfrm>
            <a:off x="152400" y="53578"/>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Properties</a:t>
            </a:r>
            <a:endParaRPr>
              <a:solidFill>
                <a:srgbClr val="2980B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0" y="-226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Properties</a:t>
            </a:r>
            <a:endParaRPr>
              <a:solidFill>
                <a:srgbClr val="2980B9"/>
              </a:solidFill>
            </a:endParaRPr>
          </a:p>
        </p:txBody>
      </p:sp>
      <p:sp>
        <p:nvSpPr>
          <p:cNvPr id="316" name="Google Shape;316;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47"/>
          <p:cNvSpPr txBox="1"/>
          <p:nvPr>
            <p:ph idx="1" type="body"/>
          </p:nvPr>
        </p:nvSpPr>
        <p:spPr>
          <a:xfrm>
            <a:off x="112900" y="639250"/>
            <a:ext cx="8579100" cy="631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1800">
                <a:solidFill>
                  <a:schemeClr val="dk1"/>
                </a:solidFill>
                <a:latin typeface="Ubuntu"/>
                <a:ea typeface="Ubuntu"/>
                <a:cs typeface="Ubuntu"/>
                <a:sym typeface="Ubuntu"/>
              </a:rPr>
              <a:t>….but some neural architectures define more regular loss surfaces.</a:t>
            </a:r>
            <a:endParaRPr sz="1800">
              <a:solidFill>
                <a:schemeClr val="dk1"/>
              </a:solidFill>
              <a:latin typeface="Ubuntu"/>
              <a:ea typeface="Ubuntu"/>
              <a:cs typeface="Ubuntu"/>
              <a:sym typeface="Ubuntu"/>
            </a:endParaRPr>
          </a:p>
        </p:txBody>
      </p:sp>
      <p:pic>
        <p:nvPicPr>
          <p:cNvPr id="318" name="Google Shape;318;p47"/>
          <p:cNvPicPr preferRelativeResize="0"/>
          <p:nvPr/>
        </p:nvPicPr>
        <p:blipFill rotWithShape="1">
          <a:blip r:embed="rId3">
            <a:alphaModFix/>
          </a:blip>
          <a:srcRect b="22899" l="0" r="0" t="0"/>
          <a:stretch/>
        </p:blipFill>
        <p:spPr>
          <a:xfrm>
            <a:off x="1178325" y="1270750"/>
            <a:ext cx="7149775" cy="3119120"/>
          </a:xfrm>
          <a:prstGeom prst="rect">
            <a:avLst/>
          </a:prstGeom>
          <a:noFill/>
          <a:ln>
            <a:noFill/>
          </a:ln>
        </p:spPr>
      </p:pic>
      <p:sp>
        <p:nvSpPr>
          <p:cNvPr id="319" name="Google Shape;319;p47"/>
          <p:cNvSpPr txBox="1"/>
          <p:nvPr/>
        </p:nvSpPr>
        <p:spPr>
          <a:xfrm>
            <a:off x="36700" y="4643550"/>
            <a:ext cx="84438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Li, Hao, Zheng Xu, Gavin Taylor, Christoph Studer, and Tom Goldstein. </a:t>
            </a:r>
            <a:r>
              <a:rPr lang="en" sz="1200" u="sng">
                <a:solidFill>
                  <a:schemeClr val="hlink"/>
                </a:solidFill>
                <a:latin typeface="Ubuntu"/>
                <a:ea typeface="Ubuntu"/>
                <a:cs typeface="Ubuntu"/>
                <a:sym typeface="Ubuntu"/>
                <a:hlinkClick r:id="rId4"/>
              </a:rPr>
              <a:t>"Visualizing the loss landscape of neural nets."</a:t>
            </a:r>
            <a:r>
              <a:rPr lang="en" sz="1200">
                <a:latin typeface="Ubuntu"/>
                <a:ea typeface="Ubuntu"/>
                <a:cs typeface="Ubuntu"/>
                <a:sym typeface="Ubuntu"/>
              </a:rPr>
              <a:t> NeurIPS 2018.</a:t>
            </a:r>
            <a:endParaRPr sz="1200">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3" name="Shape 323"/>
        <p:cNvGrpSpPr/>
        <p:nvPr/>
      </p:nvGrpSpPr>
      <p:grpSpPr>
        <a:xfrm>
          <a:off x="0" y="0"/>
          <a:ext cx="0" cy="0"/>
          <a:chOff x="0" y="0"/>
          <a:chExt cx="0" cy="0"/>
        </a:xfrm>
      </p:grpSpPr>
      <p:sp>
        <p:nvSpPr>
          <p:cNvPr id="324" name="Google Shape;324;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48"/>
          <p:cNvSpPr txBox="1"/>
          <p:nvPr>
            <p:ph idx="1" type="body"/>
          </p:nvPr>
        </p:nvSpPr>
        <p:spPr>
          <a:xfrm>
            <a:off x="0" y="4740600"/>
            <a:ext cx="8579100" cy="393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1200" u="sng">
                <a:solidFill>
                  <a:schemeClr val="hlink"/>
                </a:solidFill>
                <a:latin typeface="Ubuntu"/>
                <a:ea typeface="Ubuntu"/>
                <a:cs typeface="Ubuntu"/>
                <a:sym typeface="Ubuntu"/>
                <a:hlinkClick r:id="rId3"/>
              </a:rPr>
              <a:t>Loss Landscape</a:t>
            </a:r>
            <a:r>
              <a:rPr lang="en" sz="1200">
                <a:solidFill>
                  <a:srgbClr val="FFFFFF"/>
                </a:solidFill>
                <a:latin typeface="Ubuntu"/>
                <a:ea typeface="Ubuntu"/>
                <a:cs typeface="Ubuntu"/>
                <a:sym typeface="Ubuntu"/>
              </a:rPr>
              <a:t> by Javier Ideami (2019)</a:t>
            </a:r>
            <a:endParaRPr sz="1200">
              <a:solidFill>
                <a:srgbClr val="FFFFFF"/>
              </a:solidFill>
              <a:latin typeface="Ubuntu"/>
              <a:ea typeface="Ubuntu"/>
              <a:cs typeface="Ubuntu"/>
              <a:sym typeface="Ubuntu"/>
            </a:endParaRPr>
          </a:p>
        </p:txBody>
      </p:sp>
      <p:pic>
        <p:nvPicPr>
          <p:cNvPr descr="Journey to the depths of the Loss Landscape, visualizing the morphology &amp; dynamics of deep learning training processes, beginning rollout at https://losslandscape.com, phase 1 completed, phase 2 ongoing already with more stuff coming up in future&#10;&#10;&#10;In the intersection between research and art, the A.I LL project explores the morphology and dynamics of the fingerprints left by deep learning optimization training processes. The project goes deep into the training phase of these processes and generates high quality visualizations, using some of the latest deep learning and machine learning research and producing inspiring animations that can both inform and inspire the community. &#10;&#10;As the weight space changes through the optimization process, loss landscapes become alive, organic entities that challenge us to unlock the mysteries of learning. How do these multidimensional entities behave and change as we modify hyperparameters and other elements of our networks? How can we best tame these wild beasts as we cross their edge horizon on our way to the deepest convexity they hold?&#10;&#10;Exploring the morphology and dynamics of gradient descent within deep learning optimization processes, we go deep into the &quot;minds&quot; of artificial neural networks. &#10;&#10;LL is led by Javier Ideami, researcher, multidisciplinary creative director, engineer and entrepreneur. Contact Ideami on ideami@ideami.com&#10;&#10;https://losslandscape.com" id="326" name="Google Shape;326;p48" title="Journey to the depths of the Loss Landscape | Deep Learning Gradient Descent Visualizations">
            <a:hlinkClick r:id="rId4"/>
          </p:cNvPr>
          <p:cNvPicPr preferRelativeResize="0"/>
          <p:nvPr/>
        </p:nvPicPr>
        <p:blipFill>
          <a:blip r:embed="rId5">
            <a:alphaModFix/>
          </a:blip>
          <a:stretch>
            <a:fillRect/>
          </a:stretch>
        </p:blipFill>
        <p:spPr>
          <a:xfrm>
            <a:off x="1411600" y="0"/>
            <a:ext cx="6320800" cy="4740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49"/>
          <p:cNvSpPr txBox="1"/>
          <p:nvPr>
            <p:ph idx="1" type="body"/>
          </p:nvPr>
        </p:nvSpPr>
        <p:spPr>
          <a:xfrm>
            <a:off x="242025" y="643350"/>
            <a:ext cx="8779200" cy="15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Hopefully → Varies smoothly with changes on the output</a:t>
            </a:r>
            <a:endParaRPr sz="1800">
              <a:latin typeface="Ubuntu"/>
              <a:ea typeface="Ubuntu"/>
              <a:cs typeface="Ubuntu"/>
              <a:sym typeface="Ubuntu"/>
            </a:endParaRPr>
          </a:p>
          <a:p>
            <a:pPr indent="-342900" lvl="0" marL="457200" rtl="0" algn="l">
              <a:spcBef>
                <a:spcPts val="1000"/>
              </a:spcBef>
              <a:spcAft>
                <a:spcPts val="0"/>
              </a:spcAft>
              <a:buSzPts val="1800"/>
              <a:buFont typeface="Ubuntu"/>
              <a:buChar char="●"/>
            </a:pPr>
            <a:r>
              <a:rPr lang="en" sz="1800">
                <a:latin typeface="Ubuntu"/>
                <a:ea typeface="Ubuntu"/>
                <a:cs typeface="Ubuntu"/>
                <a:sym typeface="Ubuntu"/>
              </a:rPr>
              <a:t>Easier to train with gradient descent (GD)</a:t>
            </a:r>
            <a:r>
              <a:rPr lang="en">
                <a:latin typeface="Ubuntu"/>
                <a:ea typeface="Ubuntu"/>
                <a:cs typeface="Ubuntu"/>
                <a:sym typeface="Ubuntu"/>
              </a:rPr>
              <a:t>.</a:t>
            </a:r>
            <a:endParaRPr sz="1800">
              <a:latin typeface="Ubuntu"/>
              <a:ea typeface="Ubuntu"/>
              <a:cs typeface="Ubuntu"/>
              <a:sym typeface="Ubuntu"/>
            </a:endParaRPr>
          </a:p>
          <a:p>
            <a:pPr indent="-342900" lvl="0" marL="457200" rtl="0" algn="l">
              <a:spcBef>
                <a:spcPts val="0"/>
              </a:spcBef>
              <a:spcAft>
                <a:spcPts val="0"/>
              </a:spcAft>
              <a:buSzPts val="1800"/>
              <a:buFont typeface="Ubuntu"/>
              <a:buChar char="●"/>
            </a:pPr>
            <a:r>
              <a:rPr lang="en" sz="1800">
                <a:latin typeface="Ubuntu"/>
                <a:ea typeface="Ubuntu"/>
                <a:cs typeface="Ubuntu"/>
                <a:sym typeface="Ubuntu"/>
              </a:rPr>
              <a:t>Easy to compute small changes in the parameters to get an improvement in the loss</a:t>
            </a:r>
            <a:endParaRPr sz="1800">
              <a:latin typeface="Ubuntu"/>
              <a:ea typeface="Ubuntu"/>
              <a:cs typeface="Ubuntu"/>
              <a:sym typeface="Ubuntu"/>
            </a:endParaRPr>
          </a:p>
          <a:p>
            <a:pPr indent="0" lvl="0" marL="0" rtl="0" algn="l">
              <a:spcBef>
                <a:spcPts val="1000"/>
              </a:spcBef>
              <a:spcAft>
                <a:spcPts val="1000"/>
              </a:spcAft>
              <a:buNone/>
            </a:pPr>
            <a:r>
              <a:t/>
            </a:r>
            <a:endParaRPr sz="2600">
              <a:latin typeface="Ubuntu"/>
              <a:ea typeface="Ubuntu"/>
              <a:cs typeface="Ubuntu"/>
              <a:sym typeface="Ubuntu"/>
            </a:endParaRPr>
          </a:p>
        </p:txBody>
      </p:sp>
      <p:pic>
        <p:nvPicPr>
          <p:cNvPr id="333" name="Google Shape;333;p49"/>
          <p:cNvPicPr preferRelativeResize="0"/>
          <p:nvPr/>
        </p:nvPicPr>
        <p:blipFill>
          <a:blip r:embed="rId3">
            <a:alphaModFix/>
          </a:blip>
          <a:stretch>
            <a:fillRect/>
          </a:stretch>
        </p:blipFill>
        <p:spPr>
          <a:xfrm>
            <a:off x="6313750" y="2659350"/>
            <a:ext cx="2090500" cy="2090500"/>
          </a:xfrm>
          <a:prstGeom prst="rect">
            <a:avLst/>
          </a:prstGeom>
          <a:noFill/>
          <a:ln>
            <a:noFill/>
          </a:ln>
        </p:spPr>
      </p:pic>
      <p:pic>
        <p:nvPicPr>
          <p:cNvPr id="334" name="Google Shape;334;p49"/>
          <p:cNvPicPr preferRelativeResize="0"/>
          <p:nvPr/>
        </p:nvPicPr>
        <p:blipFill rotWithShape="1">
          <a:blip r:embed="rId4">
            <a:alphaModFix/>
          </a:blip>
          <a:srcRect b="13111" l="11515" r="8400" t="0"/>
          <a:stretch/>
        </p:blipFill>
        <p:spPr>
          <a:xfrm>
            <a:off x="1619425" y="2306250"/>
            <a:ext cx="3297799" cy="2411500"/>
          </a:xfrm>
          <a:prstGeom prst="rect">
            <a:avLst/>
          </a:prstGeom>
          <a:noFill/>
          <a:ln>
            <a:noFill/>
          </a:ln>
        </p:spPr>
      </p:pic>
      <p:sp>
        <p:nvSpPr>
          <p:cNvPr id="335" name="Google Shape;335;p49"/>
          <p:cNvSpPr txBox="1"/>
          <p:nvPr>
            <p:ph type="title"/>
          </p:nvPr>
        </p:nvSpPr>
        <p:spPr>
          <a:xfrm>
            <a:off x="0" y="-226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Properties</a:t>
            </a:r>
            <a:endParaRPr>
              <a:solidFill>
                <a:srgbClr val="2980B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Outline</a:t>
            </a:r>
            <a:endParaRPr>
              <a:solidFill>
                <a:srgbClr val="2980B9"/>
              </a:solidFill>
            </a:endParaRPr>
          </a:p>
        </p:txBody>
      </p:sp>
      <p:sp>
        <p:nvSpPr>
          <p:cNvPr id="341" name="Google Shape;34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a:t>
            </a:r>
            <a:endParaRPr/>
          </a:p>
          <a:p>
            <a:pPr indent="-317500" lvl="1" marL="914400" rtl="0" algn="l">
              <a:spcBef>
                <a:spcPts val="0"/>
              </a:spcBef>
              <a:spcAft>
                <a:spcPts val="0"/>
              </a:spcAft>
              <a:buSzPts val="1400"/>
              <a:buChar char="○"/>
            </a:pPr>
            <a:r>
              <a:rPr lang="en"/>
              <a:t>Definition, properties, training process</a:t>
            </a:r>
            <a:endParaRPr/>
          </a:p>
          <a:p>
            <a:pPr indent="-342900" lvl="0" marL="457200" rtl="0" algn="l">
              <a:spcBef>
                <a:spcPts val="0"/>
              </a:spcBef>
              <a:spcAft>
                <a:spcPts val="0"/>
              </a:spcAft>
              <a:buSzPts val="1800"/>
              <a:buChar char="●"/>
            </a:pPr>
            <a:r>
              <a:rPr b="1" lang="en"/>
              <a:t>Common types of loss functions</a:t>
            </a:r>
            <a:endParaRPr b="1"/>
          </a:p>
          <a:p>
            <a:pPr indent="-317500" lvl="1" marL="914400" rtl="0" algn="l">
              <a:spcBef>
                <a:spcPts val="0"/>
              </a:spcBef>
              <a:spcAft>
                <a:spcPts val="0"/>
              </a:spcAft>
              <a:buSzPts val="1400"/>
              <a:buChar char="○"/>
            </a:pPr>
            <a:r>
              <a:rPr b="1" lang="en"/>
              <a:t>Regression</a:t>
            </a:r>
            <a:endParaRPr b="1"/>
          </a:p>
          <a:p>
            <a:pPr indent="-317500" lvl="1" marL="914400" rtl="0" algn="l">
              <a:spcBef>
                <a:spcPts val="0"/>
              </a:spcBef>
              <a:spcAft>
                <a:spcPts val="0"/>
              </a:spcAft>
              <a:buSzPts val="1400"/>
              <a:buChar char="○"/>
            </a:pPr>
            <a:r>
              <a:rPr lang="en"/>
              <a:t>Classification</a:t>
            </a:r>
            <a:endParaRPr/>
          </a:p>
          <a:p>
            <a:pPr indent="-317500" lvl="1" marL="914400" rtl="0" algn="l">
              <a:spcBef>
                <a:spcPts val="0"/>
              </a:spcBef>
              <a:spcAft>
                <a:spcPts val="0"/>
              </a:spcAft>
              <a:buSzPts val="1400"/>
              <a:buChar char="○"/>
            </a:pPr>
            <a:r>
              <a:rPr lang="en"/>
              <a:t>Ranking</a:t>
            </a:r>
            <a:endParaRPr/>
          </a:p>
          <a:p>
            <a:pPr indent="-342900" lvl="0" marL="457200" rtl="0" algn="l">
              <a:spcBef>
                <a:spcPts val="0"/>
              </a:spcBef>
              <a:spcAft>
                <a:spcPts val="0"/>
              </a:spcAft>
              <a:buSzPts val="1800"/>
              <a:buChar char="●"/>
            </a:pPr>
            <a:r>
              <a:rPr lang="en"/>
              <a:t>Regularization</a:t>
            </a:r>
            <a:endParaRPr/>
          </a:p>
          <a:p>
            <a:pPr indent="-342900" lvl="0" marL="457200" rtl="0" algn="l">
              <a:spcBef>
                <a:spcPts val="0"/>
              </a:spcBef>
              <a:spcAft>
                <a:spcPts val="0"/>
              </a:spcAft>
              <a:buSzPts val="1800"/>
              <a:buChar char="●"/>
            </a:pPr>
            <a:r>
              <a:rPr lang="en"/>
              <a:t>Example</a:t>
            </a:r>
            <a:endParaRPr/>
          </a:p>
        </p:txBody>
      </p:sp>
      <p:sp>
        <p:nvSpPr>
          <p:cNvPr id="342" name="Google Shape;34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 name="Google Shape;145;p3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a:t>
            </a:r>
            <a:endParaRPr>
              <a:solidFill>
                <a:srgbClr val="2980B9"/>
              </a:solidFill>
            </a:endParaRPr>
          </a:p>
        </p:txBody>
      </p:sp>
      <p:grpSp>
        <p:nvGrpSpPr>
          <p:cNvPr id="146" name="Google Shape;146;p33"/>
          <p:cNvGrpSpPr/>
          <p:nvPr/>
        </p:nvGrpSpPr>
        <p:grpSpPr>
          <a:xfrm>
            <a:off x="3121841" y="1197822"/>
            <a:ext cx="4084837" cy="1529223"/>
            <a:chOff x="2534000" y="1807134"/>
            <a:chExt cx="4084837" cy="1529223"/>
          </a:xfrm>
        </p:grpSpPr>
        <p:sp>
          <p:nvSpPr>
            <p:cNvPr id="147" name="Google Shape;147;p33"/>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Ubuntu"/>
                  <a:ea typeface="Ubuntu"/>
                  <a:cs typeface="Ubuntu"/>
                  <a:sym typeface="Ubuntu"/>
                  <a:hlinkClick r:id="rId3"/>
                </a:rPr>
                <a:t>Kevin McGuinness</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kevin.mcguinness@dcu.ie</a:t>
              </a:r>
              <a:endParaRPr sz="1000">
                <a:solidFill>
                  <a:srgbClr val="78909C"/>
                </a:solidFill>
                <a:latin typeface="Ubuntu"/>
                <a:ea typeface="Ubuntu"/>
                <a:cs typeface="Ubuntu"/>
                <a:sym typeface="Ubuntu"/>
              </a:endParaRPr>
            </a:p>
          </p:txBody>
        </p:sp>
        <p:sp>
          <p:nvSpPr>
            <p:cNvPr id="148" name="Google Shape;148;p33"/>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Research Fellow</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4">
                    <a:extLst>
                      <a:ext uri="{A12FA001-AC4F-418D-AE19-62706E023703}">
                        <ahyp:hlinkClr val="tx"/>
                      </a:ext>
                    </a:extLst>
                  </a:hlinkClick>
                </a:rPr>
                <a:t>Insight Centre for Data Analytics</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5">
                    <a:extLst>
                      <a:ext uri="{A12FA001-AC4F-418D-AE19-62706E023703}">
                        <ahyp:hlinkClr val="tx"/>
                      </a:ext>
                    </a:extLst>
                  </a:hlinkClick>
                </a:rPr>
                <a:t>Dublin City University</a:t>
              </a:r>
              <a:endParaRPr sz="900">
                <a:solidFill>
                  <a:srgbClr val="78909C"/>
                </a:solidFill>
              </a:endParaRPr>
            </a:p>
          </p:txBody>
        </p:sp>
        <p:pic>
          <p:nvPicPr>
            <p:cNvPr id="149" name="Google Shape;149;p33"/>
            <p:cNvPicPr preferRelativeResize="0"/>
            <p:nvPr/>
          </p:nvPicPr>
          <p:blipFill>
            <a:blip r:embed="rId6">
              <a:alphaModFix/>
            </a:blip>
            <a:stretch>
              <a:fillRect/>
            </a:stretch>
          </p:blipFill>
          <p:spPr>
            <a:xfrm>
              <a:off x="2534000" y="1865000"/>
              <a:ext cx="1262575" cy="1262575"/>
            </a:xfrm>
            <a:prstGeom prst="rect">
              <a:avLst/>
            </a:prstGeom>
            <a:noFill/>
            <a:ln>
              <a:noFill/>
            </a:ln>
          </p:spPr>
        </p:pic>
      </p:grpSp>
      <p:pic>
        <p:nvPicPr>
          <p:cNvPr descr="Image result for dcu logo" id="150" name="Google Shape;150;p33"/>
          <p:cNvPicPr preferRelativeResize="0"/>
          <p:nvPr/>
        </p:nvPicPr>
        <p:blipFill>
          <a:blip r:embed="rId7">
            <a:alphaModFix/>
          </a:blip>
          <a:stretch>
            <a:fillRect/>
          </a:stretch>
        </p:blipFill>
        <p:spPr>
          <a:xfrm>
            <a:off x="1953950" y="1529387"/>
            <a:ext cx="941075" cy="866101"/>
          </a:xfrm>
          <a:prstGeom prst="rect">
            <a:avLst/>
          </a:prstGeom>
          <a:noFill/>
          <a:ln>
            <a:noFill/>
          </a:ln>
        </p:spPr>
      </p:pic>
      <p:pic>
        <p:nvPicPr>
          <p:cNvPr id="151" name="Google Shape;151;p33"/>
          <p:cNvPicPr preferRelativeResize="0"/>
          <p:nvPr/>
        </p:nvPicPr>
        <p:blipFill>
          <a:blip r:embed="rId8">
            <a:alphaModFix/>
          </a:blip>
          <a:stretch>
            <a:fillRect/>
          </a:stretch>
        </p:blipFill>
        <p:spPr>
          <a:xfrm>
            <a:off x="2028925" y="3526725"/>
            <a:ext cx="866100" cy="866100"/>
          </a:xfrm>
          <a:prstGeom prst="rect">
            <a:avLst/>
          </a:prstGeom>
          <a:noFill/>
          <a:ln>
            <a:noFill/>
          </a:ln>
        </p:spPr>
      </p:pic>
      <p:grpSp>
        <p:nvGrpSpPr>
          <p:cNvPr id="152" name="Google Shape;152;p33"/>
          <p:cNvGrpSpPr/>
          <p:nvPr/>
        </p:nvGrpSpPr>
        <p:grpSpPr>
          <a:xfrm>
            <a:off x="4287166" y="3133997"/>
            <a:ext cx="2716200" cy="1529223"/>
            <a:chOff x="3902638" y="1807134"/>
            <a:chExt cx="2716200" cy="1529223"/>
          </a:xfrm>
        </p:grpSpPr>
        <p:sp>
          <p:nvSpPr>
            <p:cNvPr id="153" name="Google Shape;153;p33"/>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Ubuntu"/>
                  <a:ea typeface="Ubuntu"/>
                  <a:cs typeface="Ubuntu"/>
                  <a:sym typeface="Ubuntu"/>
                  <a:hlinkClick r:id="rId9"/>
                </a:rPr>
                <a:t>Javier Ruiz</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javier.ruiz@upc.edu</a:t>
              </a:r>
              <a:endParaRPr sz="1000">
                <a:solidFill>
                  <a:srgbClr val="78909C"/>
                </a:solidFill>
                <a:latin typeface="Ubuntu"/>
                <a:ea typeface="Ubuntu"/>
                <a:cs typeface="Ubuntu"/>
                <a:sym typeface="Ubuntu"/>
              </a:endParaRPr>
            </a:p>
          </p:txBody>
        </p:sp>
        <p:sp>
          <p:nvSpPr>
            <p:cNvPr id="154" name="Google Shape;154;p33"/>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Associate Professor</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10">
                    <a:extLst>
                      <a:ext uri="{A12FA001-AC4F-418D-AE19-62706E023703}">
                        <ahyp:hlinkClr val="tx"/>
                      </a:ext>
                    </a:extLst>
                  </a:hlinkClick>
                </a:rPr>
                <a:t>ETSETB TelecomBCN</a:t>
              </a:r>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11">
                    <a:extLst>
                      <a:ext uri="{A12FA001-AC4F-418D-AE19-62706E023703}">
                        <ahyp:hlinkClr val="tx"/>
                      </a:ext>
                    </a:extLst>
                  </a:hlinkClick>
                </a:rPr>
                <a:t>Universitat Politècnica de Catalunya</a:t>
              </a:r>
              <a:endParaRPr sz="900">
                <a:solidFill>
                  <a:srgbClr val="78909C"/>
                </a:solidFill>
              </a:endParaRPr>
            </a:p>
          </p:txBody>
        </p:sp>
      </p:grpSp>
      <p:pic>
        <p:nvPicPr>
          <p:cNvPr id="155" name="Google Shape;155;p33"/>
          <p:cNvPicPr preferRelativeResize="0"/>
          <p:nvPr/>
        </p:nvPicPr>
        <p:blipFill>
          <a:blip r:embed="rId12">
            <a:alphaModFix/>
          </a:blip>
          <a:stretch>
            <a:fillRect/>
          </a:stretch>
        </p:blipFill>
        <p:spPr>
          <a:xfrm>
            <a:off x="3121850" y="3239738"/>
            <a:ext cx="1165325" cy="1165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1"/>
          <p:cNvSpPr txBox="1"/>
          <p:nvPr>
            <p:ph type="title"/>
          </p:nvPr>
        </p:nvSpPr>
        <p:spPr>
          <a:xfrm>
            <a:off x="0" y="-988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latin typeface="Ubuntu"/>
                <a:ea typeface="Ubuntu"/>
                <a:cs typeface="Ubuntu"/>
                <a:sym typeface="Ubuntu"/>
              </a:rPr>
              <a:t>Loss functions for regression</a:t>
            </a:r>
            <a:endParaRPr>
              <a:solidFill>
                <a:srgbClr val="2980B9"/>
              </a:solidFill>
              <a:latin typeface="Ubuntu"/>
              <a:ea typeface="Ubuntu"/>
              <a:cs typeface="Ubuntu"/>
              <a:sym typeface="Ubuntu"/>
            </a:endParaRPr>
          </a:p>
        </p:txBody>
      </p:sp>
      <p:sp>
        <p:nvSpPr>
          <p:cNvPr id="348" name="Google Shape;348;p51"/>
          <p:cNvSpPr txBox="1"/>
          <p:nvPr>
            <p:ph idx="1" type="body"/>
          </p:nvPr>
        </p:nvSpPr>
        <p:spPr>
          <a:xfrm>
            <a:off x="234900" y="718800"/>
            <a:ext cx="8674200" cy="1371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sz="2400" u="sng">
                <a:solidFill>
                  <a:srgbClr val="FF6633"/>
                </a:solidFill>
                <a:latin typeface="Ubuntu"/>
                <a:ea typeface="Ubuntu"/>
                <a:cs typeface="Ubuntu"/>
                <a:sym typeface="Ubuntu"/>
              </a:rPr>
              <a:t>Regression</a:t>
            </a:r>
            <a:r>
              <a:rPr lang="en" sz="2400">
                <a:latin typeface="Ubuntu"/>
                <a:ea typeface="Ubuntu"/>
                <a:cs typeface="Ubuntu"/>
                <a:sym typeface="Ubuntu"/>
              </a:rPr>
              <a:t>: the network predicts </a:t>
            </a:r>
            <a:r>
              <a:rPr b="1" lang="en" sz="2400">
                <a:latin typeface="Ubuntu"/>
                <a:ea typeface="Ubuntu"/>
                <a:cs typeface="Ubuntu"/>
                <a:sym typeface="Ubuntu"/>
              </a:rPr>
              <a:t>continuous</a:t>
            </a:r>
            <a:r>
              <a:rPr lang="en" sz="2400">
                <a:latin typeface="Ubuntu"/>
                <a:ea typeface="Ubuntu"/>
                <a:cs typeface="Ubuntu"/>
                <a:sym typeface="Ubuntu"/>
              </a:rPr>
              <a:t>, </a:t>
            </a:r>
            <a:r>
              <a:rPr b="1" lang="en" sz="2400">
                <a:latin typeface="Ubuntu"/>
                <a:ea typeface="Ubuntu"/>
                <a:cs typeface="Ubuntu"/>
                <a:sym typeface="Ubuntu"/>
              </a:rPr>
              <a:t>numeric</a:t>
            </a:r>
            <a:r>
              <a:rPr lang="en" sz="2400">
                <a:latin typeface="Ubuntu"/>
                <a:ea typeface="Ubuntu"/>
                <a:cs typeface="Ubuntu"/>
                <a:sym typeface="Ubuntu"/>
              </a:rPr>
              <a:t> variables</a:t>
            </a:r>
            <a:endParaRPr sz="2400">
              <a:latin typeface="Ubuntu"/>
              <a:ea typeface="Ubuntu"/>
              <a:cs typeface="Ubuntu"/>
              <a:sym typeface="Ubuntu"/>
            </a:endParaRPr>
          </a:p>
          <a:p>
            <a:pPr indent="-342900" lvl="0" marL="457200" rtl="0" algn="l">
              <a:spcBef>
                <a:spcPts val="0"/>
              </a:spcBef>
              <a:spcAft>
                <a:spcPts val="0"/>
              </a:spcAft>
              <a:buSzPts val="1800"/>
              <a:buFont typeface="Ubuntu"/>
              <a:buChar char="●"/>
            </a:pPr>
            <a:r>
              <a:rPr lang="en" sz="1800">
                <a:latin typeface="Ubuntu"/>
                <a:ea typeface="Ubuntu"/>
                <a:cs typeface="Ubuntu"/>
                <a:sym typeface="Ubuntu"/>
              </a:rPr>
              <a:t>Example: Price of a house</a:t>
            </a:r>
            <a:endParaRPr sz="1800">
              <a:latin typeface="Ubuntu"/>
              <a:ea typeface="Ubuntu"/>
              <a:cs typeface="Ubuntu"/>
              <a:sym typeface="Ubuntu"/>
            </a:endParaRPr>
          </a:p>
          <a:p>
            <a:pPr indent="0" lvl="0" marL="457200" marR="0" rtl="0" algn="l">
              <a:lnSpc>
                <a:spcPct val="100000"/>
              </a:lnSpc>
              <a:spcBef>
                <a:spcPts val="1000"/>
              </a:spcBef>
              <a:spcAft>
                <a:spcPts val="0"/>
              </a:spcAft>
              <a:buNone/>
            </a:pPr>
            <a:r>
              <a:t/>
            </a:r>
            <a:endParaRPr>
              <a:latin typeface="Ubuntu"/>
              <a:ea typeface="Ubuntu"/>
              <a:cs typeface="Ubuntu"/>
              <a:sym typeface="Ubuntu"/>
            </a:endParaRPr>
          </a:p>
        </p:txBody>
      </p:sp>
      <p:sp>
        <p:nvSpPr>
          <p:cNvPr id="349" name="Google Shape;34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0" name="Google Shape;350;p51"/>
          <p:cNvPicPr preferRelativeResize="0"/>
          <p:nvPr/>
        </p:nvPicPr>
        <p:blipFill>
          <a:blip r:embed="rId3">
            <a:alphaModFix/>
          </a:blip>
          <a:stretch>
            <a:fillRect/>
          </a:stretch>
        </p:blipFill>
        <p:spPr>
          <a:xfrm>
            <a:off x="5944275" y="2857875"/>
            <a:ext cx="2071000" cy="2071000"/>
          </a:xfrm>
          <a:prstGeom prst="rect">
            <a:avLst/>
          </a:prstGeom>
          <a:noFill/>
          <a:ln>
            <a:noFill/>
          </a:ln>
        </p:spPr>
      </p:pic>
      <p:sp>
        <p:nvSpPr>
          <p:cNvPr id="351" name="Google Shape;351;p51"/>
          <p:cNvSpPr txBox="1"/>
          <p:nvPr/>
        </p:nvSpPr>
        <p:spPr>
          <a:xfrm>
            <a:off x="484550" y="2134663"/>
            <a:ext cx="8326200" cy="59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2000">
                <a:solidFill>
                  <a:schemeClr val="dk1"/>
                </a:solidFill>
              </a:rPr>
              <a:t> f</a:t>
            </a:r>
            <a:r>
              <a:rPr baseline="-25000" lang="en" sz="2000">
                <a:solidFill>
                  <a:schemeClr val="dk1"/>
                </a:solidFill>
              </a:rPr>
              <a:t>θ</a:t>
            </a:r>
            <a:r>
              <a:rPr lang="en" sz="2000">
                <a:solidFill>
                  <a:schemeClr val="dk1"/>
                </a:solidFill>
              </a:rPr>
              <a:t>(x) = </a:t>
            </a:r>
            <a:r>
              <a:rPr lang="en" sz="2000">
                <a:solidFill>
                  <a:schemeClr val="dk1"/>
                </a:solidFill>
              </a:rPr>
              <a:t>ŷ </a:t>
            </a:r>
            <a:r>
              <a:rPr lang="en" sz="2000">
                <a:solidFill>
                  <a:schemeClr val="dk1"/>
                </a:solidFill>
              </a:rPr>
              <a:t>= </a:t>
            </a:r>
            <a:r>
              <a:rPr b="1" lang="en" sz="2000">
                <a:solidFill>
                  <a:schemeClr val="dk1"/>
                </a:solidFill>
              </a:rPr>
              <a:t>w</a:t>
            </a:r>
            <a:r>
              <a:rPr baseline="30000" lang="en" sz="2000">
                <a:solidFill>
                  <a:schemeClr val="dk1"/>
                </a:solidFill>
              </a:rPr>
              <a:t>T</a:t>
            </a:r>
            <a:r>
              <a:rPr lang="en" sz="2000">
                <a:solidFill>
                  <a:schemeClr val="dk1"/>
                </a:solidFill>
              </a:rPr>
              <a:t> · </a:t>
            </a:r>
            <a:r>
              <a:rPr b="1" lang="en" sz="2000">
                <a:solidFill>
                  <a:schemeClr val="dk1"/>
                </a:solidFill>
              </a:rPr>
              <a:t>x</a:t>
            </a:r>
            <a:r>
              <a:rPr lang="en" sz="2000">
                <a:solidFill>
                  <a:schemeClr val="dk1"/>
                </a:solidFill>
              </a:rPr>
              <a:t> + b =  </a:t>
            </a:r>
            <a:r>
              <a:rPr i="1" lang="en" sz="2000">
                <a:solidFill>
                  <a:schemeClr val="dk1"/>
                </a:solidFill>
              </a:rPr>
              <a:t>w1</a:t>
            </a:r>
            <a:r>
              <a:rPr lang="en" sz="2000">
                <a:solidFill>
                  <a:schemeClr val="dk1"/>
                </a:solidFill>
              </a:rPr>
              <a:t>·x1 + </a:t>
            </a:r>
            <a:r>
              <a:rPr i="1" lang="en" sz="2000">
                <a:solidFill>
                  <a:schemeClr val="dk1"/>
                </a:solidFill>
              </a:rPr>
              <a:t>w2</a:t>
            </a:r>
            <a:r>
              <a:rPr lang="en" sz="2000">
                <a:solidFill>
                  <a:schemeClr val="dk1"/>
                </a:solidFill>
              </a:rPr>
              <a:t>·x2 + </a:t>
            </a:r>
            <a:r>
              <a:rPr i="1" lang="en" sz="2000">
                <a:solidFill>
                  <a:schemeClr val="dk1"/>
                </a:solidFill>
              </a:rPr>
              <a:t>w3</a:t>
            </a:r>
            <a:r>
              <a:rPr lang="en" sz="2000">
                <a:solidFill>
                  <a:schemeClr val="dk1"/>
                </a:solidFill>
              </a:rPr>
              <a:t>·x3 + … + </a:t>
            </a:r>
            <a:r>
              <a:rPr i="1" lang="en" sz="2000">
                <a:solidFill>
                  <a:schemeClr val="dk1"/>
                </a:solidFill>
              </a:rPr>
              <a:t>wM</a:t>
            </a:r>
            <a:r>
              <a:rPr lang="en" sz="2000">
                <a:solidFill>
                  <a:schemeClr val="dk1"/>
                </a:solidFill>
              </a:rPr>
              <a:t>·xM + b </a:t>
            </a:r>
            <a:endParaRPr sz="2000">
              <a:solidFill>
                <a:schemeClr val="dk1"/>
              </a:solidFill>
            </a:endParaRPr>
          </a:p>
        </p:txBody>
      </p:sp>
      <p:sp>
        <p:nvSpPr>
          <p:cNvPr id="352" name="Google Shape;352;p51"/>
          <p:cNvSpPr/>
          <p:nvPr/>
        </p:nvSpPr>
        <p:spPr>
          <a:xfrm>
            <a:off x="470800" y="3266250"/>
            <a:ext cx="5016300" cy="11508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Which loss function would you choose for this problem ?</a:t>
            </a:r>
            <a:endParaRPr sz="1800">
              <a:solidFill>
                <a:srgbClr val="FF6633"/>
              </a:solidFill>
              <a:latin typeface="Ubuntu"/>
              <a:ea typeface="Ubuntu"/>
              <a:cs typeface="Ubuntu"/>
              <a:sym typeface="Ubuntu"/>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52"/>
          <p:cNvSpPr txBox="1"/>
          <p:nvPr>
            <p:ph type="title"/>
          </p:nvPr>
        </p:nvSpPr>
        <p:spPr>
          <a:xfrm>
            <a:off x="0" y="-988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latin typeface="Ubuntu"/>
                <a:ea typeface="Ubuntu"/>
                <a:cs typeface="Ubuntu"/>
                <a:sym typeface="Ubuntu"/>
              </a:rPr>
              <a:t>Loss functions for regression</a:t>
            </a:r>
            <a:endParaRPr>
              <a:solidFill>
                <a:srgbClr val="2980B9"/>
              </a:solidFill>
              <a:latin typeface="Ubuntu"/>
              <a:ea typeface="Ubuntu"/>
              <a:cs typeface="Ubuntu"/>
              <a:sym typeface="Ubuntu"/>
            </a:endParaRPr>
          </a:p>
        </p:txBody>
      </p:sp>
      <p:sp>
        <p:nvSpPr>
          <p:cNvPr id="359" name="Google Shape;359;p52"/>
          <p:cNvSpPr/>
          <p:nvPr/>
        </p:nvSpPr>
        <p:spPr>
          <a:xfrm>
            <a:off x="183900" y="3928825"/>
            <a:ext cx="8158200" cy="7470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Which of these two losses is lighter to compute ? </a:t>
            </a:r>
            <a:endParaRPr sz="1800">
              <a:solidFill>
                <a:srgbClr val="FF6633"/>
              </a:solidFill>
              <a:latin typeface="Ubuntu"/>
              <a:ea typeface="Ubuntu"/>
              <a:cs typeface="Ubuntu"/>
              <a:sym typeface="Ubuntu"/>
            </a:endParaRPr>
          </a:p>
        </p:txBody>
      </p:sp>
      <p:sp>
        <p:nvSpPr>
          <p:cNvPr id="360" name="Google Shape;360;p52"/>
          <p:cNvSpPr txBox="1"/>
          <p:nvPr/>
        </p:nvSpPr>
        <p:spPr>
          <a:xfrm>
            <a:off x="-15125" y="4814125"/>
            <a:ext cx="86256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dk1"/>
                </a:solidFill>
                <a:latin typeface="Ubuntu"/>
                <a:ea typeface="Ubuntu"/>
                <a:cs typeface="Ubuntu"/>
                <a:sym typeface="Ubuntu"/>
              </a:rPr>
              <a:t>Figure</a:t>
            </a:r>
            <a:r>
              <a:rPr lang="en" sz="1200">
                <a:solidFill>
                  <a:schemeClr val="dk1"/>
                </a:solidFill>
                <a:latin typeface="Ubuntu"/>
                <a:ea typeface="Ubuntu"/>
                <a:cs typeface="Ubuntu"/>
                <a:sym typeface="Ubuntu"/>
              </a:rPr>
              <a:t>: Amod Kolwalkar, </a:t>
            </a:r>
            <a:r>
              <a:rPr lang="en" sz="1200" u="sng">
                <a:solidFill>
                  <a:schemeClr val="hlink"/>
                </a:solidFill>
                <a:latin typeface="Ubuntu"/>
                <a:ea typeface="Ubuntu"/>
                <a:cs typeface="Ubuntu"/>
                <a:sym typeface="Ubuntu"/>
                <a:hlinkClick r:id="rId3"/>
              </a:rPr>
              <a:t>“Regularization in Machine Learning and Deep Learning”</a:t>
            </a:r>
            <a:r>
              <a:rPr lang="en" sz="1200">
                <a:solidFill>
                  <a:schemeClr val="dk1"/>
                </a:solidFill>
                <a:latin typeface="Ubuntu"/>
                <a:ea typeface="Ubuntu"/>
                <a:cs typeface="Ubuntu"/>
                <a:sym typeface="Ubuntu"/>
              </a:rPr>
              <a:t> (2019)</a:t>
            </a:r>
            <a:endParaRPr sz="1200">
              <a:solidFill>
                <a:schemeClr val="dk1"/>
              </a:solidFill>
              <a:latin typeface="Ubuntu"/>
              <a:ea typeface="Ubuntu"/>
              <a:cs typeface="Ubuntu"/>
              <a:sym typeface="Ubuntu"/>
            </a:endParaRPr>
          </a:p>
        </p:txBody>
      </p:sp>
      <p:pic>
        <p:nvPicPr>
          <p:cNvPr id="361" name="Google Shape;361;p52"/>
          <p:cNvPicPr preferRelativeResize="0"/>
          <p:nvPr/>
        </p:nvPicPr>
        <p:blipFill>
          <a:blip r:embed="rId4">
            <a:alphaModFix/>
          </a:blip>
          <a:stretch>
            <a:fillRect/>
          </a:stretch>
        </p:blipFill>
        <p:spPr>
          <a:xfrm>
            <a:off x="3364500" y="805053"/>
            <a:ext cx="5245972" cy="2865447"/>
          </a:xfrm>
          <a:prstGeom prst="rect">
            <a:avLst/>
          </a:prstGeom>
          <a:noFill/>
          <a:ln>
            <a:noFill/>
          </a:ln>
        </p:spPr>
      </p:pic>
      <p:pic>
        <p:nvPicPr>
          <p:cNvPr id="362" name="Google Shape;362;p52"/>
          <p:cNvPicPr preferRelativeResize="0"/>
          <p:nvPr/>
        </p:nvPicPr>
        <p:blipFill>
          <a:blip r:embed="rId5">
            <a:alphaModFix/>
          </a:blip>
          <a:stretch>
            <a:fillRect/>
          </a:stretch>
        </p:blipFill>
        <p:spPr>
          <a:xfrm>
            <a:off x="419450" y="1049138"/>
            <a:ext cx="2520000" cy="719178"/>
          </a:xfrm>
          <a:prstGeom prst="rect">
            <a:avLst/>
          </a:prstGeom>
          <a:noFill/>
          <a:ln>
            <a:noFill/>
          </a:ln>
        </p:spPr>
      </p:pic>
      <p:pic>
        <p:nvPicPr>
          <p:cNvPr id="363" name="Google Shape;363;p52"/>
          <p:cNvPicPr preferRelativeResize="0"/>
          <p:nvPr/>
        </p:nvPicPr>
        <p:blipFill>
          <a:blip r:embed="rId6">
            <a:alphaModFix/>
          </a:blip>
          <a:stretch>
            <a:fillRect/>
          </a:stretch>
        </p:blipFill>
        <p:spPr>
          <a:xfrm>
            <a:off x="419450" y="2897088"/>
            <a:ext cx="2520001" cy="674028"/>
          </a:xfrm>
          <a:prstGeom prst="rect">
            <a:avLst/>
          </a:prstGeom>
          <a:noFill/>
          <a:ln>
            <a:noFill/>
          </a:ln>
        </p:spPr>
      </p:pic>
      <p:sp>
        <p:nvSpPr>
          <p:cNvPr id="364" name="Google Shape;364;p52"/>
          <p:cNvSpPr/>
          <p:nvPr/>
        </p:nvSpPr>
        <p:spPr>
          <a:xfrm>
            <a:off x="307600" y="922800"/>
            <a:ext cx="2810400" cy="936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2"/>
          <p:cNvSpPr/>
          <p:nvPr/>
        </p:nvSpPr>
        <p:spPr>
          <a:xfrm>
            <a:off x="274250" y="2759275"/>
            <a:ext cx="2810400" cy="8574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2"/>
          <p:cNvSpPr txBox="1"/>
          <p:nvPr/>
        </p:nvSpPr>
        <p:spPr>
          <a:xfrm>
            <a:off x="321575" y="2320950"/>
            <a:ext cx="27630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Ubuntu"/>
                <a:ea typeface="Ubuntu"/>
                <a:cs typeface="Ubuntu"/>
                <a:sym typeface="Ubuntu"/>
              </a:rPr>
              <a:t>L2 Loss - MSE</a:t>
            </a:r>
            <a:endParaRPr sz="1800">
              <a:solidFill>
                <a:srgbClr val="0000FF"/>
              </a:solidFill>
              <a:latin typeface="Ubuntu"/>
              <a:ea typeface="Ubuntu"/>
              <a:cs typeface="Ubuntu"/>
              <a:sym typeface="Ubuntu"/>
            </a:endParaRPr>
          </a:p>
        </p:txBody>
      </p:sp>
      <p:sp>
        <p:nvSpPr>
          <p:cNvPr id="367" name="Google Shape;367;p52"/>
          <p:cNvSpPr txBox="1"/>
          <p:nvPr/>
        </p:nvSpPr>
        <p:spPr>
          <a:xfrm>
            <a:off x="321575" y="527625"/>
            <a:ext cx="27630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Ubuntu"/>
                <a:ea typeface="Ubuntu"/>
                <a:cs typeface="Ubuntu"/>
                <a:sym typeface="Ubuntu"/>
              </a:rPr>
              <a:t>L1 Loss - MAE</a:t>
            </a:r>
            <a:endParaRPr sz="1800">
              <a:solidFill>
                <a:srgbClr val="FF0000"/>
              </a:solidFill>
              <a:latin typeface="Ubuntu"/>
              <a:ea typeface="Ubuntu"/>
              <a:cs typeface="Ubuntu"/>
              <a:sym typeface="Ubuntu"/>
            </a:endParaRPr>
          </a:p>
        </p:txBody>
      </p:sp>
      <p:pic>
        <p:nvPicPr>
          <p:cNvPr id="368" name="Google Shape;368;p52"/>
          <p:cNvPicPr preferRelativeResize="0"/>
          <p:nvPr/>
        </p:nvPicPr>
        <p:blipFill rotWithShape="1">
          <a:blip r:embed="rId5">
            <a:alphaModFix/>
          </a:blip>
          <a:srcRect b="25964" l="49798" r="2111" t="20653"/>
          <a:stretch/>
        </p:blipFill>
        <p:spPr>
          <a:xfrm>
            <a:off x="7828800" y="3471625"/>
            <a:ext cx="1006642" cy="318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53"/>
          <p:cNvSpPr txBox="1"/>
          <p:nvPr>
            <p:ph type="title"/>
          </p:nvPr>
        </p:nvSpPr>
        <p:spPr>
          <a:xfrm>
            <a:off x="0" y="-988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latin typeface="Ubuntu"/>
                <a:ea typeface="Ubuntu"/>
                <a:cs typeface="Ubuntu"/>
                <a:sym typeface="Ubuntu"/>
              </a:rPr>
              <a:t>Loss functions for regression</a:t>
            </a:r>
            <a:endParaRPr>
              <a:solidFill>
                <a:srgbClr val="2980B9"/>
              </a:solidFill>
              <a:latin typeface="Ubuntu"/>
              <a:ea typeface="Ubuntu"/>
              <a:cs typeface="Ubuntu"/>
              <a:sym typeface="Ubuntu"/>
            </a:endParaRPr>
          </a:p>
        </p:txBody>
      </p:sp>
      <p:sp>
        <p:nvSpPr>
          <p:cNvPr id="375" name="Google Shape;375;p53"/>
          <p:cNvSpPr/>
          <p:nvPr/>
        </p:nvSpPr>
        <p:spPr>
          <a:xfrm>
            <a:off x="183900" y="3928825"/>
            <a:ext cx="8158200" cy="7470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Which of these two losses is more sensitive to outliers ( |y</a:t>
            </a:r>
            <a:r>
              <a:rPr baseline="-25000" lang="en" sz="1800">
                <a:solidFill>
                  <a:srgbClr val="FF6633"/>
                </a:solidFill>
                <a:latin typeface="Ubuntu"/>
                <a:ea typeface="Ubuntu"/>
                <a:cs typeface="Ubuntu"/>
                <a:sym typeface="Ubuntu"/>
              </a:rPr>
              <a:t>i</a:t>
            </a:r>
            <a:r>
              <a:rPr lang="en" sz="1800">
                <a:solidFill>
                  <a:srgbClr val="FF6633"/>
                </a:solidFill>
                <a:latin typeface="Ubuntu"/>
                <a:ea typeface="Ubuntu"/>
                <a:cs typeface="Ubuntu"/>
                <a:sym typeface="Ubuntu"/>
              </a:rPr>
              <a:t>-f</a:t>
            </a:r>
            <a:r>
              <a:rPr baseline="-25000" lang="en" sz="1800">
                <a:solidFill>
                  <a:srgbClr val="FF6633"/>
                </a:solidFill>
                <a:latin typeface="Ubuntu"/>
                <a:ea typeface="Ubuntu"/>
                <a:cs typeface="Ubuntu"/>
                <a:sym typeface="Ubuntu"/>
              </a:rPr>
              <a:t>θ</a:t>
            </a:r>
            <a:r>
              <a:rPr lang="en" sz="1800">
                <a:solidFill>
                  <a:srgbClr val="FF6633"/>
                </a:solidFill>
                <a:latin typeface="Ubuntu"/>
                <a:ea typeface="Ubuntu"/>
                <a:cs typeface="Ubuntu"/>
                <a:sym typeface="Ubuntu"/>
              </a:rPr>
              <a:t>(x</a:t>
            </a:r>
            <a:r>
              <a:rPr baseline="-25000" lang="en" sz="1800">
                <a:solidFill>
                  <a:srgbClr val="FF6633"/>
                </a:solidFill>
                <a:latin typeface="Ubuntu"/>
                <a:ea typeface="Ubuntu"/>
                <a:cs typeface="Ubuntu"/>
                <a:sym typeface="Ubuntu"/>
              </a:rPr>
              <a:t>i</a:t>
            </a:r>
            <a:r>
              <a:rPr lang="en" sz="1800">
                <a:solidFill>
                  <a:srgbClr val="FF6633"/>
                </a:solidFill>
                <a:latin typeface="Ubuntu"/>
                <a:ea typeface="Ubuntu"/>
                <a:cs typeface="Ubuntu"/>
                <a:sym typeface="Ubuntu"/>
              </a:rPr>
              <a:t>)|&gt;&gt;1) ? </a:t>
            </a:r>
            <a:endParaRPr sz="1800">
              <a:solidFill>
                <a:srgbClr val="FF6633"/>
              </a:solidFill>
              <a:latin typeface="Ubuntu"/>
              <a:ea typeface="Ubuntu"/>
              <a:cs typeface="Ubuntu"/>
              <a:sym typeface="Ubuntu"/>
            </a:endParaRPr>
          </a:p>
        </p:txBody>
      </p:sp>
      <p:sp>
        <p:nvSpPr>
          <p:cNvPr id="376" name="Google Shape;376;p53"/>
          <p:cNvSpPr txBox="1"/>
          <p:nvPr/>
        </p:nvSpPr>
        <p:spPr>
          <a:xfrm>
            <a:off x="-15125" y="4814125"/>
            <a:ext cx="86256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dk1"/>
                </a:solidFill>
                <a:latin typeface="Ubuntu"/>
                <a:ea typeface="Ubuntu"/>
                <a:cs typeface="Ubuntu"/>
                <a:sym typeface="Ubuntu"/>
              </a:rPr>
              <a:t>Figure</a:t>
            </a:r>
            <a:r>
              <a:rPr lang="en" sz="1200">
                <a:solidFill>
                  <a:schemeClr val="dk1"/>
                </a:solidFill>
                <a:latin typeface="Ubuntu"/>
                <a:ea typeface="Ubuntu"/>
                <a:cs typeface="Ubuntu"/>
                <a:sym typeface="Ubuntu"/>
              </a:rPr>
              <a:t>: Amod Kolwalkar, </a:t>
            </a:r>
            <a:r>
              <a:rPr lang="en" sz="1200" u="sng">
                <a:solidFill>
                  <a:schemeClr val="hlink"/>
                </a:solidFill>
                <a:latin typeface="Ubuntu"/>
                <a:ea typeface="Ubuntu"/>
                <a:cs typeface="Ubuntu"/>
                <a:sym typeface="Ubuntu"/>
                <a:hlinkClick r:id="rId3"/>
              </a:rPr>
              <a:t>“Regularization in Machine Learning and Deep Learning”</a:t>
            </a:r>
            <a:r>
              <a:rPr lang="en" sz="1200">
                <a:solidFill>
                  <a:schemeClr val="dk1"/>
                </a:solidFill>
                <a:latin typeface="Ubuntu"/>
                <a:ea typeface="Ubuntu"/>
                <a:cs typeface="Ubuntu"/>
                <a:sym typeface="Ubuntu"/>
              </a:rPr>
              <a:t> (2019)</a:t>
            </a:r>
            <a:endParaRPr sz="1200">
              <a:solidFill>
                <a:schemeClr val="dk1"/>
              </a:solidFill>
              <a:latin typeface="Ubuntu"/>
              <a:ea typeface="Ubuntu"/>
              <a:cs typeface="Ubuntu"/>
              <a:sym typeface="Ubuntu"/>
            </a:endParaRPr>
          </a:p>
        </p:txBody>
      </p:sp>
      <p:pic>
        <p:nvPicPr>
          <p:cNvPr id="377" name="Google Shape;377;p53"/>
          <p:cNvPicPr preferRelativeResize="0"/>
          <p:nvPr/>
        </p:nvPicPr>
        <p:blipFill>
          <a:blip r:embed="rId4">
            <a:alphaModFix/>
          </a:blip>
          <a:stretch>
            <a:fillRect/>
          </a:stretch>
        </p:blipFill>
        <p:spPr>
          <a:xfrm>
            <a:off x="3364500" y="805053"/>
            <a:ext cx="5245972" cy="2865447"/>
          </a:xfrm>
          <a:prstGeom prst="rect">
            <a:avLst/>
          </a:prstGeom>
          <a:noFill/>
          <a:ln>
            <a:noFill/>
          </a:ln>
        </p:spPr>
      </p:pic>
      <p:pic>
        <p:nvPicPr>
          <p:cNvPr id="378" name="Google Shape;378;p53"/>
          <p:cNvPicPr preferRelativeResize="0"/>
          <p:nvPr/>
        </p:nvPicPr>
        <p:blipFill>
          <a:blip r:embed="rId5">
            <a:alphaModFix/>
          </a:blip>
          <a:stretch>
            <a:fillRect/>
          </a:stretch>
        </p:blipFill>
        <p:spPr>
          <a:xfrm>
            <a:off x="419450" y="1049138"/>
            <a:ext cx="2520000" cy="719178"/>
          </a:xfrm>
          <a:prstGeom prst="rect">
            <a:avLst/>
          </a:prstGeom>
          <a:noFill/>
          <a:ln>
            <a:noFill/>
          </a:ln>
        </p:spPr>
      </p:pic>
      <p:pic>
        <p:nvPicPr>
          <p:cNvPr id="379" name="Google Shape;379;p53"/>
          <p:cNvPicPr preferRelativeResize="0"/>
          <p:nvPr/>
        </p:nvPicPr>
        <p:blipFill>
          <a:blip r:embed="rId6">
            <a:alphaModFix/>
          </a:blip>
          <a:stretch>
            <a:fillRect/>
          </a:stretch>
        </p:blipFill>
        <p:spPr>
          <a:xfrm>
            <a:off x="419450" y="2897088"/>
            <a:ext cx="2520001" cy="674028"/>
          </a:xfrm>
          <a:prstGeom prst="rect">
            <a:avLst/>
          </a:prstGeom>
          <a:noFill/>
          <a:ln>
            <a:noFill/>
          </a:ln>
        </p:spPr>
      </p:pic>
      <p:sp>
        <p:nvSpPr>
          <p:cNvPr id="380" name="Google Shape;380;p53"/>
          <p:cNvSpPr/>
          <p:nvPr/>
        </p:nvSpPr>
        <p:spPr>
          <a:xfrm>
            <a:off x="274250" y="940288"/>
            <a:ext cx="2810400" cy="936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3"/>
          <p:cNvSpPr/>
          <p:nvPr/>
        </p:nvSpPr>
        <p:spPr>
          <a:xfrm>
            <a:off x="274250" y="2759275"/>
            <a:ext cx="2810400" cy="8574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3"/>
          <p:cNvSpPr txBox="1"/>
          <p:nvPr/>
        </p:nvSpPr>
        <p:spPr>
          <a:xfrm>
            <a:off x="321575" y="2320950"/>
            <a:ext cx="27630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Ubuntu"/>
                <a:ea typeface="Ubuntu"/>
                <a:cs typeface="Ubuntu"/>
                <a:sym typeface="Ubuntu"/>
              </a:rPr>
              <a:t>L2 Loss - MSE</a:t>
            </a:r>
            <a:endParaRPr sz="1800">
              <a:solidFill>
                <a:srgbClr val="0000FF"/>
              </a:solidFill>
              <a:latin typeface="Ubuntu"/>
              <a:ea typeface="Ubuntu"/>
              <a:cs typeface="Ubuntu"/>
              <a:sym typeface="Ubuntu"/>
            </a:endParaRPr>
          </a:p>
        </p:txBody>
      </p:sp>
      <p:sp>
        <p:nvSpPr>
          <p:cNvPr id="383" name="Google Shape;383;p53"/>
          <p:cNvSpPr txBox="1"/>
          <p:nvPr/>
        </p:nvSpPr>
        <p:spPr>
          <a:xfrm>
            <a:off x="321575" y="527625"/>
            <a:ext cx="27630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Ubuntu"/>
                <a:ea typeface="Ubuntu"/>
                <a:cs typeface="Ubuntu"/>
                <a:sym typeface="Ubuntu"/>
              </a:rPr>
              <a:t>L1 Loss - MAE</a:t>
            </a:r>
            <a:endParaRPr sz="1800">
              <a:solidFill>
                <a:srgbClr val="FF0000"/>
              </a:solidFill>
              <a:latin typeface="Ubuntu"/>
              <a:ea typeface="Ubuntu"/>
              <a:cs typeface="Ubuntu"/>
              <a:sym typeface="Ubuntu"/>
            </a:endParaRPr>
          </a:p>
        </p:txBody>
      </p:sp>
      <p:pic>
        <p:nvPicPr>
          <p:cNvPr id="384" name="Google Shape;384;p53"/>
          <p:cNvPicPr preferRelativeResize="0"/>
          <p:nvPr/>
        </p:nvPicPr>
        <p:blipFill rotWithShape="1">
          <a:blip r:embed="rId5">
            <a:alphaModFix/>
          </a:blip>
          <a:srcRect b="25964" l="49798" r="2111" t="20653"/>
          <a:stretch/>
        </p:blipFill>
        <p:spPr>
          <a:xfrm>
            <a:off x="7828800" y="3471625"/>
            <a:ext cx="1006642" cy="31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54"/>
          <p:cNvSpPr txBox="1"/>
          <p:nvPr>
            <p:ph type="title"/>
          </p:nvPr>
        </p:nvSpPr>
        <p:spPr>
          <a:xfrm>
            <a:off x="0" y="-988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latin typeface="Ubuntu"/>
                <a:ea typeface="Ubuntu"/>
                <a:cs typeface="Ubuntu"/>
                <a:sym typeface="Ubuntu"/>
              </a:rPr>
              <a:t>Loss functions for regression</a:t>
            </a:r>
            <a:endParaRPr>
              <a:solidFill>
                <a:srgbClr val="2980B9"/>
              </a:solidFill>
              <a:latin typeface="Ubuntu"/>
              <a:ea typeface="Ubuntu"/>
              <a:cs typeface="Ubuntu"/>
              <a:sym typeface="Ubuntu"/>
            </a:endParaRPr>
          </a:p>
        </p:txBody>
      </p:sp>
      <p:pic>
        <p:nvPicPr>
          <p:cNvPr id="391" name="Google Shape;391;p54" title="loss_l2.mp4">
            <a:hlinkClick r:id="rId3"/>
          </p:cNvPr>
          <p:cNvPicPr preferRelativeResize="0"/>
          <p:nvPr/>
        </p:nvPicPr>
        <p:blipFill>
          <a:blip r:embed="rId4">
            <a:alphaModFix/>
          </a:blip>
          <a:stretch>
            <a:fillRect/>
          </a:stretch>
        </p:blipFill>
        <p:spPr>
          <a:xfrm>
            <a:off x="277050" y="985378"/>
            <a:ext cx="8105780" cy="3750746"/>
          </a:xfrm>
          <a:prstGeom prst="rect">
            <a:avLst/>
          </a:prstGeom>
          <a:noFill/>
          <a:ln>
            <a:noFill/>
          </a:ln>
        </p:spPr>
      </p:pic>
      <p:sp>
        <p:nvSpPr>
          <p:cNvPr id="392" name="Google Shape;392;p54"/>
          <p:cNvSpPr txBox="1"/>
          <p:nvPr/>
        </p:nvSpPr>
        <p:spPr>
          <a:xfrm>
            <a:off x="200850" y="588475"/>
            <a:ext cx="81954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FF6633"/>
                </a:solidFill>
                <a:latin typeface="Ubuntu"/>
                <a:ea typeface="Ubuntu"/>
                <a:cs typeface="Ubuntu"/>
                <a:sym typeface="Ubuntu"/>
              </a:rPr>
              <a:t>L2 loss (MSE) </a:t>
            </a:r>
            <a:r>
              <a:rPr lang="en" sz="1800">
                <a:latin typeface="Ubuntu"/>
                <a:ea typeface="Ubuntu"/>
                <a:cs typeface="Ubuntu"/>
                <a:sym typeface="Ubuntu"/>
              </a:rPr>
              <a:t> has more problems when there are outliers in the data</a:t>
            </a:r>
            <a:endParaRPr sz="1800">
              <a:latin typeface="Ubuntu"/>
              <a:ea typeface="Ubuntu"/>
              <a:cs typeface="Ubuntu"/>
              <a:sym typeface="Ubuntu"/>
            </a:endParaRPr>
          </a:p>
        </p:txBody>
      </p:sp>
      <p:sp>
        <p:nvSpPr>
          <p:cNvPr id="393" name="Google Shape;393;p54"/>
          <p:cNvSpPr txBox="1"/>
          <p:nvPr/>
        </p:nvSpPr>
        <p:spPr>
          <a:xfrm>
            <a:off x="-15125" y="4814125"/>
            <a:ext cx="86256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dk1"/>
                </a:solidFill>
                <a:latin typeface="Ubuntu"/>
                <a:ea typeface="Ubuntu"/>
                <a:cs typeface="Ubuntu"/>
                <a:sym typeface="Ubuntu"/>
              </a:rPr>
              <a:t>Source</a:t>
            </a:r>
            <a:r>
              <a:rPr lang="en" sz="1200">
                <a:solidFill>
                  <a:schemeClr val="dk1"/>
                </a:solidFill>
                <a:latin typeface="Ubuntu"/>
                <a:ea typeface="Ubuntu"/>
                <a:cs typeface="Ubuntu"/>
                <a:sym typeface="Ubuntu"/>
              </a:rPr>
              <a:t>: Barron, J. T. </a:t>
            </a:r>
            <a:r>
              <a:rPr lang="en" sz="1200" u="sng">
                <a:solidFill>
                  <a:schemeClr val="hlink"/>
                </a:solidFill>
                <a:latin typeface="Ubuntu"/>
                <a:ea typeface="Ubuntu"/>
                <a:cs typeface="Ubuntu"/>
                <a:sym typeface="Ubuntu"/>
                <a:hlinkClick r:id="rId5"/>
              </a:rPr>
              <a:t>A general and adaptive robust loss function.</a:t>
            </a:r>
            <a:r>
              <a:rPr lang="en" sz="1200">
                <a:solidFill>
                  <a:schemeClr val="dk1"/>
                </a:solidFill>
                <a:latin typeface="Ubuntu"/>
                <a:ea typeface="Ubuntu"/>
                <a:cs typeface="Ubuntu"/>
                <a:sym typeface="Ubuntu"/>
              </a:rPr>
              <a:t> CVPR 2019 [</a:t>
            </a:r>
            <a:r>
              <a:rPr lang="en" sz="1200" u="sng">
                <a:solidFill>
                  <a:schemeClr val="accent5"/>
                </a:solidFill>
                <a:latin typeface="Ubuntu"/>
                <a:ea typeface="Ubuntu"/>
                <a:cs typeface="Ubuntu"/>
                <a:sym typeface="Ubuntu"/>
                <a:hlinkClick r:id="rId6">
                  <a:extLst>
                    <a:ext uri="{A12FA001-AC4F-418D-AE19-62706E023703}">
                      <ahyp:hlinkClr val="tx"/>
                    </a:ext>
                  </a:extLst>
                </a:hlinkClick>
              </a:rPr>
              <a:t>slides</a:t>
            </a:r>
            <a:r>
              <a:rPr lang="en" sz="1200">
                <a:solidFill>
                  <a:schemeClr val="dk1"/>
                </a:solidFill>
                <a:latin typeface="Ubuntu"/>
                <a:ea typeface="Ubuntu"/>
                <a:cs typeface="Ubuntu"/>
                <a:sym typeface="Ubuntu"/>
              </a:rPr>
              <a:t>] [</a:t>
            </a:r>
            <a:r>
              <a:rPr lang="en" sz="1200" u="sng">
                <a:solidFill>
                  <a:schemeClr val="accent5"/>
                </a:solidFill>
                <a:latin typeface="Ubuntu"/>
                <a:ea typeface="Ubuntu"/>
                <a:cs typeface="Ubuntu"/>
                <a:sym typeface="Ubuntu"/>
                <a:hlinkClick r:id="rId7">
                  <a:extLst>
                    <a:ext uri="{A12FA001-AC4F-418D-AE19-62706E023703}">
                      <ahyp:hlinkClr val="tx"/>
                    </a:ext>
                  </a:extLst>
                </a:hlinkClick>
              </a:rPr>
              <a:t>Tweet by Ankur Handa</a:t>
            </a:r>
            <a:r>
              <a:rPr lang="en" sz="1200">
                <a:solidFill>
                  <a:schemeClr val="dk1"/>
                </a:solidFill>
                <a:latin typeface="Ubuntu"/>
                <a:ea typeface="Ubuntu"/>
                <a:cs typeface="Ubuntu"/>
                <a:sym typeface="Ubuntu"/>
              </a:rPr>
              <a:t>] </a:t>
            </a:r>
            <a:endParaRPr sz="1200">
              <a:latin typeface="Ubuntu"/>
              <a:ea typeface="Ubuntu"/>
              <a:cs typeface="Ubuntu"/>
              <a:sym typeface="Ubuntu"/>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55"/>
          <p:cNvSpPr txBox="1"/>
          <p:nvPr>
            <p:ph type="title"/>
          </p:nvPr>
        </p:nvSpPr>
        <p:spPr>
          <a:xfrm>
            <a:off x="0" y="-988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latin typeface="Ubuntu"/>
                <a:ea typeface="Ubuntu"/>
                <a:cs typeface="Ubuntu"/>
                <a:sym typeface="Ubuntu"/>
              </a:rPr>
              <a:t>Loss functions for regression</a:t>
            </a:r>
            <a:endParaRPr>
              <a:solidFill>
                <a:srgbClr val="2980B9"/>
              </a:solidFill>
              <a:latin typeface="Ubuntu"/>
              <a:ea typeface="Ubuntu"/>
              <a:cs typeface="Ubuntu"/>
              <a:sym typeface="Ubuntu"/>
            </a:endParaRPr>
          </a:p>
        </p:txBody>
      </p:sp>
      <p:pic>
        <p:nvPicPr>
          <p:cNvPr id="400" name="Google Shape;400;p55" title="loss_huber.mp4">
            <a:hlinkClick r:id="rId3"/>
          </p:cNvPr>
          <p:cNvPicPr preferRelativeResize="0"/>
          <p:nvPr/>
        </p:nvPicPr>
        <p:blipFill>
          <a:blip r:embed="rId4">
            <a:alphaModFix/>
          </a:blip>
          <a:stretch>
            <a:fillRect/>
          </a:stretch>
        </p:blipFill>
        <p:spPr>
          <a:xfrm>
            <a:off x="406438" y="1290175"/>
            <a:ext cx="7784217" cy="3601951"/>
          </a:xfrm>
          <a:prstGeom prst="rect">
            <a:avLst/>
          </a:prstGeom>
          <a:noFill/>
          <a:ln>
            <a:noFill/>
          </a:ln>
        </p:spPr>
      </p:pic>
      <p:sp>
        <p:nvSpPr>
          <p:cNvPr id="401" name="Google Shape;401;p55"/>
          <p:cNvSpPr txBox="1"/>
          <p:nvPr/>
        </p:nvSpPr>
        <p:spPr>
          <a:xfrm>
            <a:off x="-15125" y="4814125"/>
            <a:ext cx="86256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dk1"/>
                </a:solidFill>
                <a:latin typeface="Ubuntu"/>
                <a:ea typeface="Ubuntu"/>
                <a:cs typeface="Ubuntu"/>
                <a:sym typeface="Ubuntu"/>
              </a:rPr>
              <a:t>Source</a:t>
            </a:r>
            <a:r>
              <a:rPr lang="en" sz="1200">
                <a:solidFill>
                  <a:schemeClr val="dk1"/>
                </a:solidFill>
                <a:latin typeface="Ubuntu"/>
                <a:ea typeface="Ubuntu"/>
                <a:cs typeface="Ubuntu"/>
                <a:sym typeface="Ubuntu"/>
              </a:rPr>
              <a:t>: Barron, J. T. </a:t>
            </a:r>
            <a:r>
              <a:rPr lang="en" sz="1200" u="sng">
                <a:solidFill>
                  <a:schemeClr val="hlink"/>
                </a:solidFill>
                <a:latin typeface="Ubuntu"/>
                <a:ea typeface="Ubuntu"/>
                <a:cs typeface="Ubuntu"/>
                <a:sym typeface="Ubuntu"/>
                <a:hlinkClick r:id="rId5"/>
              </a:rPr>
              <a:t>A general and adaptive robust loss function.</a:t>
            </a:r>
            <a:r>
              <a:rPr lang="en" sz="1200">
                <a:solidFill>
                  <a:schemeClr val="dk1"/>
                </a:solidFill>
                <a:latin typeface="Ubuntu"/>
                <a:ea typeface="Ubuntu"/>
                <a:cs typeface="Ubuntu"/>
                <a:sym typeface="Ubuntu"/>
              </a:rPr>
              <a:t> CVPR 2019 [</a:t>
            </a:r>
            <a:r>
              <a:rPr lang="en" sz="1200" u="sng">
                <a:solidFill>
                  <a:schemeClr val="accent5"/>
                </a:solidFill>
                <a:latin typeface="Ubuntu"/>
                <a:ea typeface="Ubuntu"/>
                <a:cs typeface="Ubuntu"/>
                <a:sym typeface="Ubuntu"/>
                <a:hlinkClick r:id="rId6">
                  <a:extLst>
                    <a:ext uri="{A12FA001-AC4F-418D-AE19-62706E023703}">
                      <ahyp:hlinkClr val="tx"/>
                    </a:ext>
                  </a:extLst>
                </a:hlinkClick>
              </a:rPr>
              <a:t>slides</a:t>
            </a:r>
            <a:r>
              <a:rPr lang="en" sz="1200">
                <a:solidFill>
                  <a:schemeClr val="dk1"/>
                </a:solidFill>
                <a:latin typeface="Ubuntu"/>
                <a:ea typeface="Ubuntu"/>
                <a:cs typeface="Ubuntu"/>
                <a:sym typeface="Ubuntu"/>
              </a:rPr>
              <a:t>] [</a:t>
            </a:r>
            <a:r>
              <a:rPr lang="en" sz="1200" u="sng">
                <a:solidFill>
                  <a:schemeClr val="accent5"/>
                </a:solidFill>
                <a:latin typeface="Ubuntu"/>
                <a:ea typeface="Ubuntu"/>
                <a:cs typeface="Ubuntu"/>
                <a:sym typeface="Ubuntu"/>
                <a:hlinkClick r:id="rId7">
                  <a:extLst>
                    <a:ext uri="{A12FA001-AC4F-418D-AE19-62706E023703}">
                      <ahyp:hlinkClr val="tx"/>
                    </a:ext>
                  </a:extLst>
                </a:hlinkClick>
              </a:rPr>
              <a:t>Tweet by Ankur Handa</a:t>
            </a:r>
            <a:r>
              <a:rPr lang="en" sz="1200">
                <a:solidFill>
                  <a:schemeClr val="dk1"/>
                </a:solidFill>
                <a:latin typeface="Ubuntu"/>
                <a:ea typeface="Ubuntu"/>
                <a:cs typeface="Ubuntu"/>
                <a:sym typeface="Ubuntu"/>
              </a:rPr>
              <a:t>] </a:t>
            </a:r>
            <a:endParaRPr sz="1200">
              <a:latin typeface="Ubuntu"/>
              <a:ea typeface="Ubuntu"/>
              <a:cs typeface="Ubuntu"/>
              <a:sym typeface="Ubuntu"/>
            </a:endParaRPr>
          </a:p>
        </p:txBody>
      </p:sp>
      <p:sp>
        <p:nvSpPr>
          <p:cNvPr id="402" name="Google Shape;402;p55"/>
          <p:cNvSpPr txBox="1"/>
          <p:nvPr/>
        </p:nvSpPr>
        <p:spPr>
          <a:xfrm>
            <a:off x="200850" y="588475"/>
            <a:ext cx="88203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6633"/>
                </a:solidFill>
                <a:latin typeface="Ubuntu"/>
                <a:ea typeface="Ubuntu"/>
                <a:cs typeface="Ubuntu"/>
                <a:sym typeface="Ubuntu"/>
              </a:rPr>
              <a:t>Pseudo-Huber loss (Charbonnier, Smooth L</a:t>
            </a:r>
            <a:r>
              <a:rPr b="1" baseline="-25000" lang="en" sz="1800">
                <a:solidFill>
                  <a:srgbClr val="FF6633"/>
                </a:solidFill>
                <a:latin typeface="Ubuntu"/>
                <a:ea typeface="Ubuntu"/>
                <a:cs typeface="Ubuntu"/>
                <a:sym typeface="Ubuntu"/>
              </a:rPr>
              <a:t>1</a:t>
            </a:r>
            <a:r>
              <a:rPr b="1" lang="en" sz="1800">
                <a:solidFill>
                  <a:srgbClr val="FF6633"/>
                </a:solidFill>
                <a:latin typeface="Ubuntu"/>
                <a:ea typeface="Ubuntu"/>
                <a:cs typeface="Ubuntu"/>
                <a:sym typeface="Ubuntu"/>
              </a:rPr>
              <a:t>)</a:t>
            </a:r>
            <a:r>
              <a:rPr lang="en" sz="1800">
                <a:latin typeface="Ubuntu"/>
                <a:ea typeface="Ubuntu"/>
                <a:cs typeface="Ubuntu"/>
                <a:sym typeface="Ubuntu"/>
              </a:rPr>
              <a:t> is generally more resilient to outliers than L2.</a:t>
            </a:r>
            <a:endParaRPr sz="1800">
              <a:latin typeface="Ubuntu"/>
              <a:ea typeface="Ubuntu"/>
              <a:cs typeface="Ubuntu"/>
              <a:sym typeface="Ubuntu"/>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56"/>
          <p:cNvSpPr txBox="1"/>
          <p:nvPr>
            <p:ph type="title"/>
          </p:nvPr>
        </p:nvSpPr>
        <p:spPr>
          <a:xfrm>
            <a:off x="0" y="-988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latin typeface="Ubuntu"/>
                <a:ea typeface="Ubuntu"/>
                <a:cs typeface="Ubuntu"/>
                <a:sym typeface="Ubuntu"/>
              </a:rPr>
              <a:t>Loss functions for regression</a:t>
            </a:r>
            <a:endParaRPr>
              <a:solidFill>
                <a:srgbClr val="2980B9"/>
              </a:solidFill>
              <a:latin typeface="Ubuntu"/>
              <a:ea typeface="Ubuntu"/>
              <a:cs typeface="Ubuntu"/>
              <a:sym typeface="Ubuntu"/>
            </a:endParaRPr>
          </a:p>
        </p:txBody>
      </p:sp>
      <p:sp>
        <p:nvSpPr>
          <p:cNvPr id="409" name="Google Shape;409;p56"/>
          <p:cNvSpPr txBox="1"/>
          <p:nvPr/>
        </p:nvSpPr>
        <p:spPr>
          <a:xfrm>
            <a:off x="200850" y="588475"/>
            <a:ext cx="45177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Ubuntu"/>
                <a:ea typeface="Ubuntu"/>
                <a:cs typeface="Ubuntu"/>
                <a:sym typeface="Ubuntu"/>
              </a:rPr>
              <a:t>Barron (2019) proposes an analytical function that can represent a family of well known robust cost functions just with a single parameter (alpha). </a:t>
            </a:r>
            <a:endParaRPr>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a:latin typeface="Ubuntu"/>
                <a:ea typeface="Ubuntu"/>
                <a:cs typeface="Ubuntu"/>
                <a:sym typeface="Ubuntu"/>
              </a:rPr>
              <a:t>Alpha lets you walk through L2, huber, cauchy, tukey and more.</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sp>
        <p:nvSpPr>
          <p:cNvPr id="410" name="Google Shape;410;p56"/>
          <p:cNvSpPr txBox="1"/>
          <p:nvPr/>
        </p:nvSpPr>
        <p:spPr>
          <a:xfrm>
            <a:off x="61075" y="4814125"/>
            <a:ext cx="86256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Ubuntu"/>
                <a:ea typeface="Ubuntu"/>
                <a:cs typeface="Ubuntu"/>
                <a:sym typeface="Ubuntu"/>
              </a:rPr>
              <a:t>Barron, Jonathan T. </a:t>
            </a:r>
            <a:r>
              <a:rPr lang="en" sz="1200" u="sng">
                <a:solidFill>
                  <a:schemeClr val="hlink"/>
                </a:solidFill>
                <a:latin typeface="Ubuntu"/>
                <a:ea typeface="Ubuntu"/>
                <a:cs typeface="Ubuntu"/>
                <a:sym typeface="Ubuntu"/>
                <a:hlinkClick r:id="rId3"/>
              </a:rPr>
              <a:t>"A general and adaptive robust loss function."</a:t>
            </a:r>
            <a:r>
              <a:rPr lang="en" sz="1200">
                <a:solidFill>
                  <a:schemeClr val="dk1"/>
                </a:solidFill>
                <a:latin typeface="Ubuntu"/>
                <a:ea typeface="Ubuntu"/>
                <a:cs typeface="Ubuntu"/>
                <a:sym typeface="Ubuntu"/>
              </a:rPr>
              <a:t> CVPR 2019. [</a:t>
            </a:r>
            <a:r>
              <a:rPr lang="en" sz="1200" u="sng">
                <a:solidFill>
                  <a:schemeClr val="accent5"/>
                </a:solidFill>
                <a:latin typeface="Ubuntu"/>
                <a:ea typeface="Ubuntu"/>
                <a:cs typeface="Ubuntu"/>
                <a:sym typeface="Ubuntu"/>
                <a:hlinkClick r:id="rId4">
                  <a:extLst>
                    <a:ext uri="{A12FA001-AC4F-418D-AE19-62706E023703}">
                      <ahyp:hlinkClr val="tx"/>
                    </a:ext>
                  </a:extLst>
                </a:hlinkClick>
              </a:rPr>
              <a:t>slides</a:t>
            </a:r>
            <a:r>
              <a:rPr lang="en" sz="1200">
                <a:solidFill>
                  <a:schemeClr val="dk1"/>
                </a:solidFill>
                <a:latin typeface="Ubuntu"/>
                <a:ea typeface="Ubuntu"/>
                <a:cs typeface="Ubuntu"/>
                <a:sym typeface="Ubuntu"/>
              </a:rPr>
              <a:t>] [</a:t>
            </a:r>
            <a:r>
              <a:rPr lang="en" sz="1200" u="sng">
                <a:solidFill>
                  <a:schemeClr val="accent5"/>
                </a:solidFill>
                <a:latin typeface="Ubuntu"/>
                <a:ea typeface="Ubuntu"/>
                <a:cs typeface="Ubuntu"/>
                <a:sym typeface="Ubuntu"/>
                <a:hlinkClick r:id="rId5">
                  <a:extLst>
                    <a:ext uri="{A12FA001-AC4F-418D-AE19-62706E023703}">
                      <ahyp:hlinkClr val="tx"/>
                    </a:ext>
                  </a:extLst>
                </a:hlinkClick>
              </a:rPr>
              <a:t>Tweet</a:t>
            </a:r>
            <a:r>
              <a:rPr lang="en" sz="1200">
                <a:solidFill>
                  <a:schemeClr val="dk1"/>
                </a:solidFill>
                <a:latin typeface="Ubuntu"/>
                <a:ea typeface="Ubuntu"/>
                <a:cs typeface="Ubuntu"/>
                <a:sym typeface="Ubuntu"/>
              </a:rPr>
              <a:t> by Ankur Handa]</a:t>
            </a:r>
            <a:endParaRPr sz="1200">
              <a:solidFill>
                <a:schemeClr val="dk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sz="1200">
              <a:solidFill>
                <a:schemeClr val="dk1"/>
              </a:solidFill>
              <a:latin typeface="Ubuntu"/>
              <a:ea typeface="Ubuntu"/>
              <a:cs typeface="Ubuntu"/>
              <a:sym typeface="Ubuntu"/>
            </a:endParaRPr>
          </a:p>
          <a:p>
            <a:pPr indent="0" lvl="0" marL="0" rtl="0" algn="l">
              <a:spcBef>
                <a:spcPts val="0"/>
              </a:spcBef>
              <a:spcAft>
                <a:spcPts val="0"/>
              </a:spcAft>
              <a:buNone/>
            </a:pPr>
            <a:r>
              <a:t/>
            </a:r>
            <a:endParaRPr sz="1200">
              <a:solidFill>
                <a:schemeClr val="dk1"/>
              </a:solidFill>
              <a:latin typeface="Ubuntu"/>
              <a:ea typeface="Ubuntu"/>
              <a:cs typeface="Ubuntu"/>
              <a:sym typeface="Ubuntu"/>
            </a:endParaRPr>
          </a:p>
        </p:txBody>
      </p:sp>
      <p:pic>
        <p:nvPicPr>
          <p:cNvPr id="411" name="Google Shape;411;p56" title="loss_alpha.mp4">
            <a:hlinkClick r:id="rId6"/>
          </p:cNvPr>
          <p:cNvPicPr preferRelativeResize="0"/>
          <p:nvPr/>
        </p:nvPicPr>
        <p:blipFill>
          <a:blip r:embed="rId7">
            <a:alphaModFix/>
          </a:blip>
          <a:stretch>
            <a:fillRect/>
          </a:stretch>
        </p:blipFill>
        <p:spPr>
          <a:xfrm>
            <a:off x="4848325" y="642500"/>
            <a:ext cx="4114800" cy="4114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Outline</a:t>
            </a:r>
            <a:endParaRPr>
              <a:solidFill>
                <a:srgbClr val="2980B9"/>
              </a:solidFill>
            </a:endParaRPr>
          </a:p>
        </p:txBody>
      </p:sp>
      <p:sp>
        <p:nvSpPr>
          <p:cNvPr id="417" name="Google Shape;417;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a:t>
            </a:r>
            <a:endParaRPr/>
          </a:p>
          <a:p>
            <a:pPr indent="-317500" lvl="1" marL="914400" rtl="0" algn="l">
              <a:spcBef>
                <a:spcPts val="0"/>
              </a:spcBef>
              <a:spcAft>
                <a:spcPts val="0"/>
              </a:spcAft>
              <a:buSzPts val="1400"/>
              <a:buChar char="○"/>
            </a:pPr>
            <a:r>
              <a:rPr lang="en"/>
              <a:t>Definition, properties, training process</a:t>
            </a:r>
            <a:endParaRPr/>
          </a:p>
          <a:p>
            <a:pPr indent="-342900" lvl="0" marL="457200" rtl="0" algn="l">
              <a:spcBef>
                <a:spcPts val="0"/>
              </a:spcBef>
              <a:spcAft>
                <a:spcPts val="0"/>
              </a:spcAft>
              <a:buSzPts val="1800"/>
              <a:buChar char="●"/>
            </a:pPr>
            <a:r>
              <a:rPr b="1" lang="en"/>
              <a:t>Common types of loss functions</a:t>
            </a:r>
            <a:endParaRPr b="1"/>
          </a:p>
          <a:p>
            <a:pPr indent="-317500" lvl="1" marL="914400" rtl="0" algn="l">
              <a:spcBef>
                <a:spcPts val="0"/>
              </a:spcBef>
              <a:spcAft>
                <a:spcPts val="0"/>
              </a:spcAft>
              <a:buSzPts val="1400"/>
              <a:buChar char="○"/>
            </a:pPr>
            <a:r>
              <a:rPr lang="en"/>
              <a:t>Regression</a:t>
            </a:r>
            <a:endParaRPr/>
          </a:p>
          <a:p>
            <a:pPr indent="-317500" lvl="1" marL="914400" rtl="0" algn="l">
              <a:spcBef>
                <a:spcPts val="0"/>
              </a:spcBef>
              <a:spcAft>
                <a:spcPts val="0"/>
              </a:spcAft>
              <a:buSzPts val="1400"/>
              <a:buChar char="○"/>
            </a:pPr>
            <a:r>
              <a:rPr b="1" lang="en"/>
              <a:t>Classification</a:t>
            </a:r>
            <a:endParaRPr b="1"/>
          </a:p>
          <a:p>
            <a:pPr indent="-317500" lvl="1" marL="914400" rtl="0" algn="l">
              <a:spcBef>
                <a:spcPts val="0"/>
              </a:spcBef>
              <a:spcAft>
                <a:spcPts val="0"/>
              </a:spcAft>
              <a:buSzPts val="1400"/>
              <a:buChar char="○"/>
            </a:pPr>
            <a:r>
              <a:rPr lang="en"/>
              <a:t>Ranking</a:t>
            </a:r>
            <a:endParaRPr/>
          </a:p>
          <a:p>
            <a:pPr indent="-342900" lvl="0" marL="457200" rtl="0" algn="l">
              <a:spcBef>
                <a:spcPts val="0"/>
              </a:spcBef>
              <a:spcAft>
                <a:spcPts val="0"/>
              </a:spcAft>
              <a:buSzPts val="1800"/>
              <a:buChar char="●"/>
            </a:pPr>
            <a:r>
              <a:rPr lang="en"/>
              <a:t>Regularization</a:t>
            </a:r>
            <a:endParaRPr/>
          </a:p>
          <a:p>
            <a:pPr indent="-342900" lvl="0" marL="457200" rtl="0" algn="l">
              <a:spcBef>
                <a:spcPts val="0"/>
              </a:spcBef>
              <a:spcAft>
                <a:spcPts val="0"/>
              </a:spcAft>
              <a:buSzPts val="1800"/>
              <a:buChar char="●"/>
            </a:pPr>
            <a:r>
              <a:rPr lang="en"/>
              <a:t>Example</a:t>
            </a:r>
            <a:endParaRPr/>
          </a:p>
        </p:txBody>
      </p:sp>
      <p:sp>
        <p:nvSpPr>
          <p:cNvPr id="418" name="Google Shape;41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8"/>
          <p:cNvSpPr txBox="1"/>
          <p:nvPr>
            <p:ph idx="1" type="body"/>
          </p:nvPr>
        </p:nvSpPr>
        <p:spPr>
          <a:xfrm>
            <a:off x="152400" y="819150"/>
            <a:ext cx="8229600" cy="1453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u="sng">
                <a:solidFill>
                  <a:srgbClr val="FF6633"/>
                </a:solidFill>
                <a:latin typeface="Ubuntu"/>
                <a:ea typeface="Ubuntu"/>
                <a:cs typeface="Ubuntu"/>
                <a:sym typeface="Ubuntu"/>
              </a:rPr>
              <a:t>Classification</a:t>
            </a:r>
            <a:r>
              <a:rPr lang="en">
                <a:latin typeface="Ubuntu"/>
                <a:ea typeface="Ubuntu"/>
                <a:cs typeface="Ubuntu"/>
                <a:sym typeface="Ubuntu"/>
              </a:rPr>
              <a:t>: the network predicts </a:t>
            </a:r>
            <a:r>
              <a:rPr b="1" lang="en">
                <a:latin typeface="Ubuntu"/>
                <a:ea typeface="Ubuntu"/>
                <a:cs typeface="Ubuntu"/>
                <a:sym typeface="Ubuntu"/>
              </a:rPr>
              <a:t>categorical</a:t>
            </a:r>
            <a:r>
              <a:rPr lang="en">
                <a:latin typeface="Ubuntu"/>
                <a:ea typeface="Ubuntu"/>
                <a:cs typeface="Ubuntu"/>
                <a:sym typeface="Ubuntu"/>
              </a:rPr>
              <a:t> variables (fixed number of classes)</a:t>
            </a:r>
            <a:endParaRPr>
              <a:latin typeface="Ubuntu"/>
              <a:ea typeface="Ubuntu"/>
              <a:cs typeface="Ubuntu"/>
              <a:sym typeface="Ubuntu"/>
            </a:endParaRPr>
          </a:p>
          <a:p>
            <a:pPr indent="-342900" lvl="0" marL="457200" rtl="0" algn="l">
              <a:spcBef>
                <a:spcPts val="0"/>
              </a:spcBef>
              <a:spcAft>
                <a:spcPts val="0"/>
              </a:spcAft>
              <a:buSzPts val="1800"/>
              <a:buFont typeface="Ubuntu"/>
              <a:buChar char="●"/>
            </a:pPr>
            <a:r>
              <a:rPr lang="en" sz="1800">
                <a:latin typeface="Ubuntu"/>
                <a:ea typeface="Ubuntu"/>
                <a:cs typeface="Ubuntu"/>
                <a:sym typeface="Ubuntu"/>
              </a:rPr>
              <a:t>Example: classify email as spam.</a:t>
            </a:r>
            <a:endParaRPr sz="1800">
              <a:latin typeface="Ubuntu"/>
              <a:ea typeface="Ubuntu"/>
              <a:cs typeface="Ubuntu"/>
              <a:sym typeface="Ubuntu"/>
            </a:endParaRPr>
          </a:p>
        </p:txBody>
      </p:sp>
      <p:sp>
        <p:nvSpPr>
          <p:cNvPr id="424" name="Google Shape;424;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58"/>
          <p:cNvSpPr txBox="1"/>
          <p:nvPr>
            <p:ph type="title"/>
          </p:nvPr>
        </p:nvSpPr>
        <p:spPr>
          <a:xfrm>
            <a:off x="0" y="-988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latin typeface="Ubuntu"/>
                <a:ea typeface="Ubuntu"/>
                <a:cs typeface="Ubuntu"/>
                <a:sym typeface="Ubuntu"/>
              </a:rPr>
              <a:t>Loss functions for </a:t>
            </a:r>
            <a:r>
              <a:rPr lang="en">
                <a:solidFill>
                  <a:srgbClr val="2980B9"/>
                </a:solidFill>
              </a:rPr>
              <a:t>classification</a:t>
            </a:r>
            <a:endParaRPr>
              <a:solidFill>
                <a:srgbClr val="2980B9"/>
              </a:solidFill>
              <a:latin typeface="Ubuntu"/>
              <a:ea typeface="Ubuntu"/>
              <a:cs typeface="Ubuntu"/>
              <a:sym typeface="Ubuntu"/>
            </a:endParaRPr>
          </a:p>
        </p:txBody>
      </p:sp>
      <p:pic>
        <p:nvPicPr>
          <p:cNvPr id="426" name="Google Shape;426;p58"/>
          <p:cNvPicPr preferRelativeResize="0"/>
          <p:nvPr/>
        </p:nvPicPr>
        <p:blipFill>
          <a:blip r:embed="rId3">
            <a:alphaModFix/>
          </a:blip>
          <a:stretch>
            <a:fillRect/>
          </a:stretch>
        </p:blipFill>
        <p:spPr>
          <a:xfrm>
            <a:off x="6071025" y="2931850"/>
            <a:ext cx="1818031" cy="1818000"/>
          </a:xfrm>
          <a:prstGeom prst="rect">
            <a:avLst/>
          </a:prstGeom>
          <a:noFill/>
          <a:ln>
            <a:noFill/>
          </a:ln>
        </p:spPr>
      </p:pic>
      <p:pic>
        <p:nvPicPr>
          <p:cNvPr id="427" name="Google Shape;427;p58"/>
          <p:cNvPicPr preferRelativeResize="0"/>
          <p:nvPr/>
        </p:nvPicPr>
        <p:blipFill>
          <a:blip r:embed="rId4">
            <a:alphaModFix/>
          </a:blip>
          <a:stretch>
            <a:fillRect/>
          </a:stretch>
        </p:blipFill>
        <p:spPr>
          <a:xfrm>
            <a:off x="553825" y="2564975"/>
            <a:ext cx="5191125" cy="2578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ph idx="1" type="body"/>
          </p:nvPr>
        </p:nvSpPr>
        <p:spPr>
          <a:xfrm>
            <a:off x="304800" y="514350"/>
            <a:ext cx="8229600" cy="13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Ubuntu"/>
                <a:ea typeface="Ubuntu"/>
                <a:cs typeface="Ubuntu"/>
                <a:sym typeface="Ubuntu"/>
              </a:rPr>
              <a:t>Each input can have only one label</a:t>
            </a:r>
            <a:endParaRPr sz="2400">
              <a:latin typeface="Ubuntu"/>
              <a:ea typeface="Ubuntu"/>
              <a:cs typeface="Ubuntu"/>
              <a:sym typeface="Ubuntu"/>
            </a:endParaRPr>
          </a:p>
          <a:p>
            <a:pPr indent="-342900" lvl="0" marL="457200" rtl="0" algn="l">
              <a:spcBef>
                <a:spcPts val="1000"/>
              </a:spcBef>
              <a:spcAft>
                <a:spcPts val="0"/>
              </a:spcAft>
              <a:buSzPts val="1800"/>
              <a:buFont typeface="Ubuntu"/>
              <a:buChar char="●"/>
            </a:pPr>
            <a:r>
              <a:rPr lang="en" sz="1800">
                <a:latin typeface="Ubuntu"/>
                <a:ea typeface="Ubuntu"/>
                <a:cs typeface="Ubuntu"/>
                <a:sym typeface="Ubuntu"/>
              </a:rPr>
              <a:t>One prediction per output class </a:t>
            </a:r>
            <a:endParaRPr sz="1800">
              <a:latin typeface="Ubuntu"/>
              <a:ea typeface="Ubuntu"/>
              <a:cs typeface="Ubuntu"/>
              <a:sym typeface="Ubuntu"/>
            </a:endParaRPr>
          </a:p>
          <a:p>
            <a:pPr indent="-342900" lvl="1" marL="914400" rtl="0" algn="l">
              <a:spcBef>
                <a:spcPts val="0"/>
              </a:spcBef>
              <a:spcAft>
                <a:spcPts val="0"/>
              </a:spcAft>
              <a:buSzPts val="1800"/>
              <a:buFont typeface="Ubuntu"/>
              <a:buChar char="○"/>
            </a:pPr>
            <a:r>
              <a:rPr lang="en" sz="1800">
                <a:latin typeface="Ubuntu"/>
                <a:ea typeface="Ubuntu"/>
                <a:cs typeface="Ubuntu"/>
                <a:sym typeface="Ubuntu"/>
              </a:rPr>
              <a:t>The network will have “k” outputs (number of classes)</a:t>
            </a:r>
            <a:endParaRPr sz="1800">
              <a:latin typeface="Ubuntu"/>
              <a:ea typeface="Ubuntu"/>
              <a:cs typeface="Ubuntu"/>
              <a:sym typeface="Ubuntu"/>
            </a:endParaRPr>
          </a:p>
          <a:p>
            <a:pPr indent="0" lvl="0" marL="0" marR="0" rtl="0" algn="l">
              <a:lnSpc>
                <a:spcPct val="100000"/>
              </a:lnSpc>
              <a:spcBef>
                <a:spcPts val="1000"/>
              </a:spcBef>
              <a:spcAft>
                <a:spcPts val="0"/>
              </a:spcAft>
              <a:buNone/>
            </a:pPr>
            <a:r>
              <a:t/>
            </a:r>
            <a:endParaRPr>
              <a:latin typeface="Ubuntu"/>
              <a:ea typeface="Ubuntu"/>
              <a:cs typeface="Ubuntu"/>
              <a:sym typeface="Ubuntu"/>
            </a:endParaRPr>
          </a:p>
        </p:txBody>
      </p:sp>
      <p:sp>
        <p:nvSpPr>
          <p:cNvPr id="433" name="Google Shape;433;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4" name="Google Shape;434;p59"/>
          <p:cNvPicPr preferRelativeResize="0"/>
          <p:nvPr/>
        </p:nvPicPr>
        <p:blipFill>
          <a:blip r:embed="rId3">
            <a:alphaModFix/>
          </a:blip>
          <a:stretch>
            <a:fillRect/>
          </a:stretch>
        </p:blipFill>
        <p:spPr>
          <a:xfrm>
            <a:off x="1302400" y="2624062"/>
            <a:ext cx="548700" cy="548700"/>
          </a:xfrm>
          <a:prstGeom prst="rect">
            <a:avLst/>
          </a:prstGeom>
          <a:noFill/>
          <a:ln>
            <a:noFill/>
          </a:ln>
        </p:spPr>
      </p:pic>
      <p:grpSp>
        <p:nvGrpSpPr>
          <p:cNvPr id="435" name="Google Shape;435;p59"/>
          <p:cNvGrpSpPr/>
          <p:nvPr/>
        </p:nvGrpSpPr>
        <p:grpSpPr>
          <a:xfrm>
            <a:off x="2426247" y="2358097"/>
            <a:ext cx="1168236" cy="1064264"/>
            <a:chOff x="2393700" y="1063375"/>
            <a:chExt cx="4229676" cy="3775325"/>
          </a:xfrm>
        </p:grpSpPr>
        <p:pic>
          <p:nvPicPr>
            <p:cNvPr descr="512px-Artificial_neural_network.svg.png" id="436" name="Google Shape;436;p59"/>
            <p:cNvPicPr preferRelativeResize="0"/>
            <p:nvPr/>
          </p:nvPicPr>
          <p:blipFill>
            <a:blip r:embed="rId4">
              <a:alphaModFix/>
            </a:blip>
            <a:stretch>
              <a:fillRect/>
            </a:stretch>
          </p:blipFill>
          <p:spPr>
            <a:xfrm>
              <a:off x="2393700" y="1063375"/>
              <a:ext cx="4229676" cy="3775325"/>
            </a:xfrm>
            <a:prstGeom prst="rect">
              <a:avLst/>
            </a:prstGeom>
            <a:noFill/>
            <a:ln>
              <a:noFill/>
            </a:ln>
          </p:spPr>
        </p:pic>
        <p:sp>
          <p:nvSpPr>
            <p:cNvPr id="437" name="Google Shape;437;p59"/>
            <p:cNvSpPr/>
            <p:nvPr/>
          </p:nvSpPr>
          <p:spPr>
            <a:xfrm>
              <a:off x="2543150" y="1501050"/>
              <a:ext cx="732600" cy="32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9"/>
            <p:cNvSpPr/>
            <p:nvPr/>
          </p:nvSpPr>
          <p:spPr>
            <a:xfrm>
              <a:off x="3988625" y="1063375"/>
              <a:ext cx="968100" cy="32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9"/>
            <p:cNvSpPr/>
            <p:nvPr/>
          </p:nvSpPr>
          <p:spPr>
            <a:xfrm>
              <a:off x="5678300" y="1892050"/>
              <a:ext cx="844500" cy="32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40" name="Google Shape;440;p59"/>
          <p:cNvGraphicFramePr/>
          <p:nvPr/>
        </p:nvGraphicFramePr>
        <p:xfrm>
          <a:off x="4341875" y="22650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0.1</a:t>
                      </a:r>
                      <a:endParaRPr/>
                    </a:p>
                  </a:txBody>
                  <a:tcPr marT="91425" marB="91425" marR="91425" marL="91425"/>
                </a:tc>
              </a:tr>
              <a:tr h="381000">
                <a:tc>
                  <a:txBody>
                    <a:bodyPr/>
                    <a:lstStyle/>
                    <a:p>
                      <a:pPr indent="0" lvl="0" marL="0" rtl="0" algn="ctr">
                        <a:spcBef>
                          <a:spcPts val="0"/>
                        </a:spcBef>
                        <a:spcAft>
                          <a:spcPts val="0"/>
                        </a:spcAft>
                        <a:buNone/>
                      </a:pPr>
                      <a:r>
                        <a:rPr lang="en"/>
                        <a:t>0.7</a:t>
                      </a:r>
                      <a:endParaRPr/>
                    </a:p>
                  </a:txBody>
                  <a:tcPr marT="91425" marB="91425" marR="91425" marL="91425"/>
                </a:tc>
              </a:tr>
              <a:tr h="381000">
                <a:tc>
                  <a:txBody>
                    <a:bodyPr/>
                    <a:lstStyle/>
                    <a:p>
                      <a:pPr indent="0" lvl="0" marL="0" rtl="0" algn="ctr">
                        <a:spcBef>
                          <a:spcPts val="0"/>
                        </a:spcBef>
                        <a:spcAft>
                          <a:spcPts val="0"/>
                        </a:spcAft>
                        <a:buNone/>
                      </a:pPr>
                      <a:r>
                        <a:rPr lang="en"/>
                        <a:t>1.2</a:t>
                      </a:r>
                      <a:endParaRPr/>
                    </a:p>
                  </a:txBody>
                  <a:tcPr marT="91425" marB="91425" marR="91425" marL="91425"/>
                </a:tc>
              </a:tr>
            </a:tbl>
          </a:graphicData>
        </a:graphic>
      </p:graphicFrame>
      <p:sp>
        <p:nvSpPr>
          <p:cNvPr id="441" name="Google Shape;441;p59"/>
          <p:cNvSpPr/>
          <p:nvPr/>
        </p:nvSpPr>
        <p:spPr>
          <a:xfrm>
            <a:off x="4127725" y="2261850"/>
            <a:ext cx="142800" cy="11772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42" name="Google Shape;442;p59"/>
          <p:cNvGraphicFramePr/>
          <p:nvPr/>
        </p:nvGraphicFramePr>
        <p:xfrm>
          <a:off x="5561075" y="2265000"/>
          <a:ext cx="3000000" cy="3000000"/>
        </p:xfrm>
        <a:graphic>
          <a:graphicData uri="http://schemas.openxmlformats.org/drawingml/2006/table">
            <a:tbl>
              <a:tblPr>
                <a:noFill/>
                <a:tableStyleId>{080EB0FA-C7F9-4582-8F4B-DCEE4DC7D821}</a:tableStyleId>
              </a:tblPr>
              <a:tblGrid>
                <a:gridCol w="1074425"/>
              </a:tblGrid>
              <a:tr h="381000">
                <a:tc>
                  <a:txBody>
                    <a:bodyPr/>
                    <a:lstStyle/>
                    <a:p>
                      <a:pPr indent="0" lvl="0" marL="0" rtl="0" algn="ctr">
                        <a:spcBef>
                          <a:spcPts val="0"/>
                        </a:spcBef>
                        <a:spcAft>
                          <a:spcPts val="0"/>
                        </a:spcAft>
                        <a:buNone/>
                      </a:pPr>
                      <a:r>
                        <a:rPr lang="en"/>
                        <a:t>class “1”</a:t>
                      </a:r>
                      <a:endParaRPr/>
                    </a:p>
                  </a:txBody>
                  <a:tcPr marT="91425" marB="91425" marR="91425" marL="91425"/>
                </a:tc>
              </a:tr>
              <a:tr h="381000">
                <a:tc>
                  <a:txBody>
                    <a:bodyPr/>
                    <a:lstStyle/>
                    <a:p>
                      <a:pPr indent="0" lvl="0" marL="0" rtl="0" algn="ctr">
                        <a:spcBef>
                          <a:spcPts val="0"/>
                        </a:spcBef>
                        <a:spcAft>
                          <a:spcPts val="0"/>
                        </a:spcAft>
                        <a:buNone/>
                      </a:pPr>
                      <a:r>
                        <a:rPr lang="en"/>
                        <a:t>class “2”</a:t>
                      </a:r>
                      <a:endParaRPr/>
                    </a:p>
                  </a:txBody>
                  <a:tcPr marT="91425" marB="91425" marR="91425" marL="91425"/>
                </a:tc>
              </a:tr>
              <a:tr h="381000">
                <a:tc>
                  <a:txBody>
                    <a:bodyPr/>
                    <a:lstStyle/>
                    <a:p>
                      <a:pPr indent="0" lvl="0" marL="0" rtl="0" algn="ctr">
                        <a:spcBef>
                          <a:spcPts val="0"/>
                        </a:spcBef>
                        <a:spcAft>
                          <a:spcPts val="0"/>
                        </a:spcAft>
                        <a:buNone/>
                      </a:pPr>
                      <a:r>
                        <a:rPr lang="en"/>
                        <a:t>class “3”</a:t>
                      </a:r>
                      <a:endParaRPr/>
                    </a:p>
                  </a:txBody>
                  <a:tcPr marT="91425" marB="91425" marR="91425" marL="91425"/>
                </a:tc>
              </a:tr>
            </a:tbl>
          </a:graphicData>
        </a:graphic>
      </p:graphicFrame>
      <p:sp>
        <p:nvSpPr>
          <p:cNvPr id="443" name="Google Shape;443;p59"/>
          <p:cNvSpPr txBox="1"/>
          <p:nvPr/>
        </p:nvSpPr>
        <p:spPr>
          <a:xfrm>
            <a:off x="1269000" y="2244475"/>
            <a:ext cx="9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cxnSp>
        <p:nvCxnSpPr>
          <p:cNvPr id="444" name="Google Shape;444;p59"/>
          <p:cNvCxnSpPr>
            <a:stCxn id="434" idx="3"/>
            <a:endCxn id="436" idx="1"/>
          </p:cNvCxnSpPr>
          <p:nvPr/>
        </p:nvCxnSpPr>
        <p:spPr>
          <a:xfrm flipH="1" rot="10800000">
            <a:off x="1851100" y="2890312"/>
            <a:ext cx="575100" cy="8100"/>
          </a:xfrm>
          <a:prstGeom prst="straightConnector1">
            <a:avLst/>
          </a:prstGeom>
          <a:noFill/>
          <a:ln cap="flat" cmpd="sng" w="9525">
            <a:solidFill>
              <a:schemeClr val="dk2"/>
            </a:solidFill>
            <a:prstDash val="solid"/>
            <a:round/>
            <a:headEnd len="med" w="med" type="none"/>
            <a:tailEnd len="med" w="med" type="triangle"/>
          </a:ln>
        </p:spPr>
      </p:cxnSp>
      <p:sp>
        <p:nvSpPr>
          <p:cNvPr id="445" name="Google Shape;445;p59"/>
          <p:cNvSpPr txBox="1"/>
          <p:nvPr/>
        </p:nvSpPr>
        <p:spPr>
          <a:xfrm>
            <a:off x="2622163" y="2085225"/>
            <a:ext cx="9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Network</a:t>
            </a:r>
            <a:endParaRPr/>
          </a:p>
        </p:txBody>
      </p:sp>
      <p:cxnSp>
        <p:nvCxnSpPr>
          <p:cNvPr id="446" name="Google Shape;446;p59"/>
          <p:cNvCxnSpPr/>
          <p:nvPr/>
        </p:nvCxnSpPr>
        <p:spPr>
          <a:xfrm flipH="1" rot="10800000">
            <a:off x="3622900" y="2886300"/>
            <a:ext cx="413100" cy="4200"/>
          </a:xfrm>
          <a:prstGeom prst="straightConnector1">
            <a:avLst/>
          </a:prstGeom>
          <a:noFill/>
          <a:ln cap="flat" cmpd="sng" w="9525">
            <a:solidFill>
              <a:schemeClr val="dk2"/>
            </a:solidFill>
            <a:prstDash val="solid"/>
            <a:round/>
            <a:headEnd len="med" w="med" type="none"/>
            <a:tailEnd len="med" w="med" type="triangle"/>
          </a:ln>
        </p:spPr>
      </p:cxnSp>
      <p:sp>
        <p:nvSpPr>
          <p:cNvPr id="447" name="Google Shape;447;p59"/>
          <p:cNvSpPr txBox="1"/>
          <p:nvPr/>
        </p:nvSpPr>
        <p:spPr>
          <a:xfrm>
            <a:off x="4210750" y="1879950"/>
            <a:ext cx="928800" cy="3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a:t>
            </a:r>
            <a:r>
              <a:rPr baseline="-25000" lang="en"/>
              <a:t>θ</a:t>
            </a:r>
            <a:r>
              <a:rPr lang="en"/>
              <a:t>(x) = ŷ </a:t>
            </a:r>
            <a:endParaRPr/>
          </a:p>
        </p:txBody>
      </p:sp>
      <p:sp>
        <p:nvSpPr>
          <p:cNvPr id="448" name="Google Shape;448;p59"/>
          <p:cNvSpPr txBox="1"/>
          <p:nvPr/>
        </p:nvSpPr>
        <p:spPr>
          <a:xfrm>
            <a:off x="4036000" y="3422350"/>
            <a:ext cx="1168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output</a:t>
            </a:r>
            <a:endParaRPr>
              <a:solidFill>
                <a:srgbClr val="2980B9"/>
              </a:solidFill>
              <a:latin typeface="Ubuntu"/>
              <a:ea typeface="Ubuntu"/>
              <a:cs typeface="Ubuntu"/>
              <a:sym typeface="Ubuntu"/>
            </a:endParaRPr>
          </a:p>
        </p:txBody>
      </p:sp>
      <p:sp>
        <p:nvSpPr>
          <p:cNvPr id="449" name="Google Shape;449;p59"/>
          <p:cNvSpPr txBox="1"/>
          <p:nvPr>
            <p:ph type="title"/>
          </p:nvPr>
        </p:nvSpPr>
        <p:spPr>
          <a:xfrm>
            <a:off x="0" y="-98824"/>
            <a:ext cx="8229600" cy="6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latin typeface="Ubuntu"/>
                <a:ea typeface="Ubuntu"/>
                <a:cs typeface="Ubuntu"/>
                <a:sym typeface="Ubuntu"/>
              </a:rPr>
              <a:t>Loss functions for </a:t>
            </a:r>
            <a:r>
              <a:rPr lang="en">
                <a:solidFill>
                  <a:srgbClr val="2980B9"/>
                </a:solidFill>
              </a:rPr>
              <a:t>classification</a:t>
            </a:r>
            <a:endParaRPr>
              <a:solidFill>
                <a:srgbClr val="2980B9"/>
              </a:solidFill>
              <a:latin typeface="Ubuntu"/>
              <a:ea typeface="Ubuntu"/>
              <a:cs typeface="Ubuntu"/>
              <a:sym typeface="Ubuntu"/>
            </a:endParaRPr>
          </a:p>
        </p:txBody>
      </p:sp>
      <p:sp>
        <p:nvSpPr>
          <p:cNvPr id="450" name="Google Shape;450;p59"/>
          <p:cNvSpPr/>
          <p:nvPr/>
        </p:nvSpPr>
        <p:spPr>
          <a:xfrm>
            <a:off x="183900" y="4309825"/>
            <a:ext cx="8158200" cy="7470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How should the grount truth labels be encoded ? </a:t>
            </a:r>
            <a:endParaRPr sz="1800">
              <a:solidFill>
                <a:srgbClr val="FF6633"/>
              </a:solidFill>
              <a:latin typeface="Ubuntu"/>
              <a:ea typeface="Ubuntu"/>
              <a:cs typeface="Ubuntu"/>
              <a:sym typeface="Ubuntu"/>
            </a:endParaRPr>
          </a:p>
        </p:txBody>
      </p:sp>
      <p:sp>
        <p:nvSpPr>
          <p:cNvPr id="451" name="Google Shape;451;p59"/>
          <p:cNvSpPr txBox="1"/>
          <p:nvPr/>
        </p:nvSpPr>
        <p:spPr>
          <a:xfrm>
            <a:off x="5514188" y="3413650"/>
            <a:ext cx="1168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Class</a:t>
            </a:r>
            <a:endParaRPr>
              <a:solidFill>
                <a:srgbClr val="2980B9"/>
              </a:solidFill>
              <a:latin typeface="Ubuntu"/>
              <a:ea typeface="Ubuntu"/>
              <a:cs typeface="Ubuntu"/>
              <a:sym typeface="Ubuntu"/>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60"/>
          <p:cNvSpPr txBox="1"/>
          <p:nvPr>
            <p:ph type="title"/>
          </p:nvPr>
        </p:nvSpPr>
        <p:spPr>
          <a:xfrm>
            <a:off x="575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One-hot encoding</a:t>
            </a:r>
            <a:endParaRPr>
              <a:solidFill>
                <a:srgbClr val="2980B9"/>
              </a:solidFill>
            </a:endParaRPr>
          </a:p>
        </p:txBody>
      </p:sp>
      <p:sp>
        <p:nvSpPr>
          <p:cNvPr id="458" name="Google Shape;458;p60"/>
          <p:cNvSpPr txBox="1"/>
          <p:nvPr/>
        </p:nvSpPr>
        <p:spPr>
          <a:xfrm>
            <a:off x="57525" y="4795200"/>
            <a:ext cx="61599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77480"/>
                </a:solidFill>
                <a:latin typeface="Lato"/>
                <a:ea typeface="Lato"/>
                <a:cs typeface="Lato"/>
                <a:sym typeface="Lato"/>
              </a:rPr>
              <a:t>Perronin, F., CVPR Tutorial on LSVR @ CVPR’14, </a:t>
            </a:r>
            <a:r>
              <a:rPr lang="en">
                <a:solidFill>
                  <a:srgbClr val="F20253"/>
                </a:solidFill>
                <a:latin typeface="Lato"/>
                <a:ea typeface="Lato"/>
                <a:cs typeface="Lato"/>
                <a:sym typeface="Lato"/>
              </a:rPr>
              <a:t>Output embedding for LSVR</a:t>
            </a:r>
            <a:endParaRPr>
              <a:solidFill>
                <a:srgbClr val="F20253"/>
              </a:solidFill>
              <a:latin typeface="Lato"/>
              <a:ea typeface="Lato"/>
              <a:cs typeface="Lato"/>
              <a:sym typeface="Lato"/>
            </a:endParaRPr>
          </a:p>
          <a:p>
            <a:pPr indent="0" lvl="0" marL="0" rtl="0" algn="l">
              <a:spcBef>
                <a:spcPts val="0"/>
              </a:spcBef>
              <a:spcAft>
                <a:spcPts val="0"/>
              </a:spcAft>
              <a:buNone/>
            </a:pPr>
            <a:r>
              <a:t/>
            </a:r>
            <a:endParaRPr>
              <a:solidFill>
                <a:srgbClr val="F20253"/>
              </a:solidFill>
              <a:latin typeface="Lato"/>
              <a:ea typeface="Lato"/>
              <a:cs typeface="Lato"/>
              <a:sym typeface="Lato"/>
            </a:endParaRPr>
          </a:p>
        </p:txBody>
      </p:sp>
      <p:pic>
        <p:nvPicPr>
          <p:cNvPr id="459" name="Google Shape;459;p60"/>
          <p:cNvPicPr preferRelativeResize="0"/>
          <p:nvPr/>
        </p:nvPicPr>
        <p:blipFill>
          <a:blip r:embed="rId3">
            <a:alphaModFix/>
          </a:blip>
          <a:stretch>
            <a:fillRect/>
          </a:stretch>
        </p:blipFill>
        <p:spPr>
          <a:xfrm>
            <a:off x="1551050" y="1089396"/>
            <a:ext cx="3742675" cy="2806101"/>
          </a:xfrm>
          <a:prstGeom prst="rect">
            <a:avLst/>
          </a:prstGeom>
          <a:noFill/>
          <a:ln>
            <a:noFill/>
          </a:ln>
        </p:spPr>
      </p:pic>
      <p:sp>
        <p:nvSpPr>
          <p:cNvPr id="460" name="Google Shape;460;p60"/>
          <p:cNvSpPr/>
          <p:nvPr/>
        </p:nvSpPr>
        <p:spPr>
          <a:xfrm>
            <a:off x="3970250" y="2993625"/>
            <a:ext cx="1221600" cy="48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t>[1,0,0]</a:t>
            </a:r>
            <a:endParaRPr sz="2400"/>
          </a:p>
        </p:txBody>
      </p:sp>
      <p:sp>
        <p:nvSpPr>
          <p:cNvPr id="461" name="Google Shape;461;p60"/>
          <p:cNvSpPr/>
          <p:nvPr/>
        </p:nvSpPr>
        <p:spPr>
          <a:xfrm>
            <a:off x="3402300" y="1490650"/>
            <a:ext cx="1221600" cy="48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t>[0,1,0]</a:t>
            </a:r>
            <a:endParaRPr sz="2400"/>
          </a:p>
        </p:txBody>
      </p:sp>
      <p:sp>
        <p:nvSpPr>
          <p:cNvPr id="462" name="Google Shape;462;p60"/>
          <p:cNvSpPr txBox="1"/>
          <p:nvPr/>
        </p:nvSpPr>
        <p:spPr>
          <a:xfrm>
            <a:off x="5611738" y="1979350"/>
            <a:ext cx="26748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84B4"/>
                </a:solidFill>
              </a:rPr>
              <a:t>One-hot representations</a:t>
            </a:r>
            <a:endParaRPr sz="2400">
              <a:solidFill>
                <a:srgbClr val="0084B4"/>
              </a:solidFill>
            </a:endParaRPr>
          </a:p>
        </p:txBody>
      </p:sp>
      <p:sp>
        <p:nvSpPr>
          <p:cNvPr id="463" name="Google Shape;463;p60"/>
          <p:cNvSpPr/>
          <p:nvPr/>
        </p:nvSpPr>
        <p:spPr>
          <a:xfrm>
            <a:off x="2006950" y="3550350"/>
            <a:ext cx="1221600" cy="48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t>[0,0,1]</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34"/>
          <p:cNvPicPr preferRelativeResize="0"/>
          <p:nvPr/>
        </p:nvPicPr>
        <p:blipFill>
          <a:blip r:embed="rId3">
            <a:alphaModFix/>
          </a:blip>
          <a:stretch>
            <a:fillRect/>
          </a:stretch>
        </p:blipFill>
        <p:spPr>
          <a:xfrm>
            <a:off x="1485700" y="985025"/>
            <a:ext cx="6172606" cy="4131275"/>
          </a:xfrm>
          <a:prstGeom prst="rect">
            <a:avLst/>
          </a:prstGeom>
          <a:noFill/>
          <a:ln>
            <a:noFill/>
          </a:ln>
        </p:spPr>
      </p:pic>
      <p:sp>
        <p:nvSpPr>
          <p:cNvPr id="162" name="Google Shape;162;p34"/>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Motivation</a:t>
            </a:r>
            <a:endParaRPr>
              <a:solidFill>
                <a:srgbClr val="2980B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txBox="1"/>
          <p:nvPr>
            <p:ph type="title"/>
          </p:nvPr>
        </p:nvSpPr>
        <p:spPr>
          <a:xfrm>
            <a:off x="575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One-hot encoding</a:t>
            </a:r>
            <a:endParaRPr>
              <a:solidFill>
                <a:srgbClr val="2980B9"/>
              </a:solidFill>
            </a:endParaRPr>
          </a:p>
        </p:txBody>
      </p:sp>
      <p:sp>
        <p:nvSpPr>
          <p:cNvPr id="469" name="Google Shape;469;p61"/>
          <p:cNvSpPr txBox="1"/>
          <p:nvPr>
            <p:ph idx="1" type="body"/>
          </p:nvPr>
        </p:nvSpPr>
        <p:spPr>
          <a:xfrm>
            <a:off x="230775" y="733150"/>
            <a:ext cx="8520600" cy="13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Ubuntu"/>
                <a:ea typeface="Ubuntu"/>
                <a:cs typeface="Ubuntu"/>
                <a:sym typeface="Ubuntu"/>
              </a:rPr>
              <a:t>Transform each GT label into a vector (with only 1 and 0) </a:t>
            </a:r>
            <a:endParaRPr>
              <a:solidFill>
                <a:schemeClr val="dk1"/>
              </a:solidFill>
              <a:latin typeface="Ubuntu"/>
              <a:ea typeface="Ubuntu"/>
              <a:cs typeface="Ubuntu"/>
              <a:sym typeface="Ubuntu"/>
            </a:endParaRPr>
          </a:p>
          <a:p>
            <a:pPr indent="-342900" lvl="0" marL="457200" rtl="0" algn="l">
              <a:spcBef>
                <a:spcPts val="1000"/>
              </a:spcBef>
              <a:spcAft>
                <a:spcPts val="0"/>
              </a:spcAft>
              <a:buClr>
                <a:schemeClr val="dk1"/>
              </a:buClr>
              <a:buSzPts val="1800"/>
              <a:buFont typeface="Ubuntu"/>
              <a:buChar char="●"/>
            </a:pPr>
            <a:r>
              <a:rPr lang="en" sz="1800">
                <a:solidFill>
                  <a:schemeClr val="dk1"/>
                </a:solidFill>
                <a:latin typeface="Ubuntu"/>
                <a:ea typeface="Ubuntu"/>
                <a:cs typeface="Ubuntu"/>
                <a:sym typeface="Ubuntu"/>
              </a:rPr>
              <a:t>Length equal to the total number of classes “k”</a:t>
            </a:r>
            <a:endParaRPr sz="1800">
              <a:solidFill>
                <a:schemeClr val="dk1"/>
              </a:solidFill>
              <a:latin typeface="Ubuntu"/>
              <a:ea typeface="Ubuntu"/>
              <a:cs typeface="Ubuntu"/>
              <a:sym typeface="Ubuntu"/>
            </a:endParaRPr>
          </a:p>
          <a:p>
            <a:pPr indent="-342900" lvl="0" marL="457200" rtl="0" algn="l">
              <a:spcBef>
                <a:spcPts val="0"/>
              </a:spcBef>
              <a:spcAft>
                <a:spcPts val="0"/>
              </a:spcAft>
              <a:buClr>
                <a:schemeClr val="dk1"/>
              </a:buClr>
              <a:buSzPts val="1800"/>
              <a:buFont typeface="Ubuntu"/>
              <a:buChar char="●"/>
            </a:pPr>
            <a:r>
              <a:rPr lang="en" sz="1800">
                <a:solidFill>
                  <a:schemeClr val="dk1"/>
                </a:solidFill>
                <a:latin typeface="Ubuntu"/>
                <a:ea typeface="Ubuntu"/>
                <a:cs typeface="Ubuntu"/>
                <a:sym typeface="Ubuntu"/>
              </a:rPr>
              <a:t>Value of 1 for the correct class and 0 elsewhere</a:t>
            </a:r>
            <a:endParaRPr sz="1800">
              <a:solidFill>
                <a:schemeClr val="dk1"/>
              </a:solidFill>
              <a:latin typeface="Ubuntu"/>
              <a:ea typeface="Ubuntu"/>
              <a:cs typeface="Ubuntu"/>
              <a:sym typeface="Ubuntu"/>
            </a:endParaRPr>
          </a:p>
        </p:txBody>
      </p:sp>
      <p:sp>
        <p:nvSpPr>
          <p:cNvPr id="470" name="Google Shape;470;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71" name="Google Shape;471;p61"/>
          <p:cNvGraphicFramePr/>
          <p:nvPr/>
        </p:nvGraphicFramePr>
        <p:xfrm>
          <a:off x="3690450" y="30352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1</a:t>
                      </a:r>
                      <a:endParaRPr>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a:txBody>
                  <a:tcPr marT="91425" marB="91425" marR="91425" marL="91425"/>
                </a:tc>
              </a:tr>
            </a:tbl>
          </a:graphicData>
        </a:graphic>
      </p:graphicFrame>
      <p:sp>
        <p:nvSpPr>
          <p:cNvPr id="472" name="Google Shape;472;p61"/>
          <p:cNvSpPr txBox="1"/>
          <p:nvPr/>
        </p:nvSpPr>
        <p:spPr>
          <a:xfrm>
            <a:off x="3573875" y="2649524"/>
            <a:ext cx="92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class “2”</a:t>
            </a:r>
            <a:endParaRPr>
              <a:latin typeface="Ubuntu"/>
              <a:ea typeface="Ubuntu"/>
              <a:cs typeface="Ubuntu"/>
              <a:sym typeface="Ubuntu"/>
            </a:endParaRPr>
          </a:p>
        </p:txBody>
      </p:sp>
      <p:graphicFrame>
        <p:nvGraphicFramePr>
          <p:cNvPr id="473" name="Google Shape;473;p61"/>
          <p:cNvGraphicFramePr/>
          <p:nvPr/>
        </p:nvGraphicFramePr>
        <p:xfrm>
          <a:off x="2471250" y="30352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latin typeface="Ubuntu"/>
                          <a:ea typeface="Ubuntu"/>
                          <a:cs typeface="Ubuntu"/>
                          <a:sym typeface="Ubuntu"/>
                        </a:rPr>
                        <a:t>1</a:t>
                      </a:r>
                      <a:endParaRPr>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a:txBody>
                  <a:tcPr marT="91425" marB="91425" marR="91425" marL="91425"/>
                </a:tc>
              </a:tr>
            </a:tbl>
          </a:graphicData>
        </a:graphic>
      </p:graphicFrame>
      <p:sp>
        <p:nvSpPr>
          <p:cNvPr id="474" name="Google Shape;474;p61"/>
          <p:cNvSpPr txBox="1"/>
          <p:nvPr/>
        </p:nvSpPr>
        <p:spPr>
          <a:xfrm>
            <a:off x="2354675" y="2649524"/>
            <a:ext cx="92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class “1”</a:t>
            </a:r>
            <a:endParaRPr>
              <a:latin typeface="Ubuntu"/>
              <a:ea typeface="Ubuntu"/>
              <a:cs typeface="Ubuntu"/>
              <a:sym typeface="Ubuntu"/>
            </a:endParaRPr>
          </a:p>
        </p:txBody>
      </p:sp>
      <p:graphicFrame>
        <p:nvGraphicFramePr>
          <p:cNvPr id="475" name="Google Shape;475;p61"/>
          <p:cNvGraphicFramePr/>
          <p:nvPr/>
        </p:nvGraphicFramePr>
        <p:xfrm>
          <a:off x="4833450" y="30352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1</a:t>
                      </a:r>
                      <a:endParaRPr>
                        <a:latin typeface="Ubuntu"/>
                        <a:ea typeface="Ubuntu"/>
                        <a:cs typeface="Ubuntu"/>
                        <a:sym typeface="Ubuntu"/>
                      </a:endParaRPr>
                    </a:p>
                  </a:txBody>
                  <a:tcPr marT="91425" marB="91425" marR="91425" marL="91425"/>
                </a:tc>
              </a:tr>
            </a:tbl>
          </a:graphicData>
        </a:graphic>
      </p:graphicFrame>
      <p:sp>
        <p:nvSpPr>
          <p:cNvPr id="476" name="Google Shape;476;p61"/>
          <p:cNvSpPr txBox="1"/>
          <p:nvPr/>
        </p:nvSpPr>
        <p:spPr>
          <a:xfrm>
            <a:off x="4716875" y="2649524"/>
            <a:ext cx="92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class “3”</a:t>
            </a:r>
            <a:endParaRPr>
              <a:latin typeface="Ubuntu"/>
              <a:ea typeface="Ubuntu"/>
              <a:cs typeface="Ubuntu"/>
              <a:sym typeface="Ubuntu"/>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62"/>
          <p:cNvPicPr preferRelativeResize="0"/>
          <p:nvPr/>
        </p:nvPicPr>
        <p:blipFill>
          <a:blip r:embed="rId3">
            <a:alphaModFix/>
          </a:blip>
          <a:stretch>
            <a:fillRect/>
          </a:stretch>
        </p:blipFill>
        <p:spPr>
          <a:xfrm>
            <a:off x="694325" y="2313562"/>
            <a:ext cx="548700" cy="548700"/>
          </a:xfrm>
          <a:prstGeom prst="rect">
            <a:avLst/>
          </a:prstGeom>
          <a:noFill/>
          <a:ln>
            <a:noFill/>
          </a:ln>
        </p:spPr>
      </p:pic>
      <p:grpSp>
        <p:nvGrpSpPr>
          <p:cNvPr id="483" name="Google Shape;483;p62"/>
          <p:cNvGrpSpPr/>
          <p:nvPr/>
        </p:nvGrpSpPr>
        <p:grpSpPr>
          <a:xfrm>
            <a:off x="1818172" y="2047597"/>
            <a:ext cx="1168237" cy="1064264"/>
            <a:chOff x="2656372" y="3342997"/>
            <a:chExt cx="1168237" cy="1064264"/>
          </a:xfrm>
        </p:grpSpPr>
        <p:pic>
          <p:nvPicPr>
            <p:cNvPr descr="512px-Artificial_neural_network.svg.png" id="484" name="Google Shape;484;p62"/>
            <p:cNvPicPr preferRelativeResize="0"/>
            <p:nvPr/>
          </p:nvPicPr>
          <p:blipFill>
            <a:blip r:embed="rId4">
              <a:alphaModFix/>
            </a:blip>
            <a:stretch>
              <a:fillRect/>
            </a:stretch>
          </p:blipFill>
          <p:spPr>
            <a:xfrm>
              <a:off x="2656372" y="3342997"/>
              <a:ext cx="1168237" cy="1064264"/>
            </a:xfrm>
            <a:prstGeom prst="rect">
              <a:avLst/>
            </a:prstGeom>
            <a:noFill/>
            <a:ln>
              <a:noFill/>
            </a:ln>
          </p:spPr>
        </p:pic>
        <p:sp>
          <p:nvSpPr>
            <p:cNvPr id="485" name="Google Shape;485;p62"/>
            <p:cNvSpPr/>
            <p:nvPr/>
          </p:nvSpPr>
          <p:spPr>
            <a:xfrm>
              <a:off x="2697651" y="3466377"/>
              <a:ext cx="2022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2"/>
            <p:cNvSpPr/>
            <p:nvPr/>
          </p:nvSpPr>
          <p:spPr>
            <a:xfrm>
              <a:off x="3096891" y="3342997"/>
              <a:ext cx="2673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2"/>
            <p:cNvSpPr/>
            <p:nvPr/>
          </p:nvSpPr>
          <p:spPr>
            <a:xfrm>
              <a:off x="3563579" y="3576600"/>
              <a:ext cx="2334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8" name="Google Shape;488;p62"/>
          <p:cNvGraphicFramePr/>
          <p:nvPr/>
        </p:nvGraphicFramePr>
        <p:xfrm>
          <a:off x="3733800" y="19545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sp>
        <p:nvSpPr>
          <p:cNvPr id="489" name="Google Shape;489;p62"/>
          <p:cNvSpPr/>
          <p:nvPr/>
        </p:nvSpPr>
        <p:spPr>
          <a:xfrm>
            <a:off x="3519650" y="1951350"/>
            <a:ext cx="142800" cy="11772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2"/>
          <p:cNvSpPr txBox="1"/>
          <p:nvPr/>
        </p:nvSpPr>
        <p:spPr>
          <a:xfrm>
            <a:off x="660925" y="1933975"/>
            <a:ext cx="9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x</a:t>
            </a:r>
            <a:endParaRPr baseline="-25000"/>
          </a:p>
          <a:p>
            <a:pPr indent="0" lvl="0" marL="0" rtl="0" algn="l">
              <a:spcBef>
                <a:spcPts val="0"/>
              </a:spcBef>
              <a:spcAft>
                <a:spcPts val="0"/>
              </a:spcAft>
              <a:buNone/>
            </a:pPr>
            <a:r>
              <a:t/>
            </a:r>
            <a:endParaRPr baseline="-25000"/>
          </a:p>
        </p:txBody>
      </p:sp>
      <p:cxnSp>
        <p:nvCxnSpPr>
          <p:cNvPr id="491" name="Google Shape;491;p62"/>
          <p:cNvCxnSpPr>
            <a:stCxn id="482" idx="3"/>
            <a:endCxn id="484" idx="1"/>
          </p:cNvCxnSpPr>
          <p:nvPr/>
        </p:nvCxnSpPr>
        <p:spPr>
          <a:xfrm flipH="1" rot="10800000">
            <a:off x="1243025" y="2579812"/>
            <a:ext cx="575100" cy="8100"/>
          </a:xfrm>
          <a:prstGeom prst="straightConnector1">
            <a:avLst/>
          </a:prstGeom>
          <a:noFill/>
          <a:ln cap="flat" cmpd="sng" w="9525">
            <a:solidFill>
              <a:schemeClr val="dk2"/>
            </a:solidFill>
            <a:prstDash val="solid"/>
            <a:round/>
            <a:headEnd len="med" w="med" type="none"/>
            <a:tailEnd len="med" w="med" type="triangle"/>
          </a:ln>
        </p:spPr>
      </p:cxnSp>
      <p:sp>
        <p:nvSpPr>
          <p:cNvPr id="492" name="Google Shape;492;p62"/>
          <p:cNvSpPr txBox="1"/>
          <p:nvPr/>
        </p:nvSpPr>
        <p:spPr>
          <a:xfrm>
            <a:off x="2014088" y="1774725"/>
            <a:ext cx="9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Network</a:t>
            </a:r>
            <a:endParaRPr/>
          </a:p>
        </p:txBody>
      </p:sp>
      <p:cxnSp>
        <p:nvCxnSpPr>
          <p:cNvPr id="493" name="Google Shape;493;p62"/>
          <p:cNvCxnSpPr/>
          <p:nvPr/>
        </p:nvCxnSpPr>
        <p:spPr>
          <a:xfrm flipH="1" rot="10800000">
            <a:off x="3014825" y="2575800"/>
            <a:ext cx="413100" cy="42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494" name="Google Shape;494;p62"/>
          <p:cNvGraphicFramePr/>
          <p:nvPr/>
        </p:nvGraphicFramePr>
        <p:xfrm>
          <a:off x="5334000" y="19545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0.1</a:t>
                      </a:r>
                      <a:endParaRPr/>
                    </a:p>
                  </a:txBody>
                  <a:tcPr marT="91425" marB="91425" marR="91425" marL="91425"/>
                </a:tc>
              </a:tr>
              <a:tr h="381000">
                <a:tc>
                  <a:txBody>
                    <a:bodyPr/>
                    <a:lstStyle/>
                    <a:p>
                      <a:pPr indent="0" lvl="0" marL="0" rtl="0" algn="ctr">
                        <a:spcBef>
                          <a:spcPts val="0"/>
                        </a:spcBef>
                        <a:spcAft>
                          <a:spcPts val="0"/>
                        </a:spcAft>
                        <a:buNone/>
                      </a:pPr>
                      <a:r>
                        <a:rPr lang="en"/>
                        <a:t>0.7</a:t>
                      </a:r>
                      <a:endParaRPr/>
                    </a:p>
                  </a:txBody>
                  <a:tcPr marT="91425" marB="91425" marR="91425" marL="91425"/>
                </a:tc>
              </a:tr>
              <a:tr h="381000">
                <a:tc>
                  <a:txBody>
                    <a:bodyPr/>
                    <a:lstStyle/>
                    <a:p>
                      <a:pPr indent="0" lvl="0" marL="0" rtl="0" algn="ctr">
                        <a:spcBef>
                          <a:spcPts val="0"/>
                        </a:spcBef>
                        <a:spcAft>
                          <a:spcPts val="0"/>
                        </a:spcAft>
                        <a:buNone/>
                      </a:pPr>
                      <a:r>
                        <a:rPr lang="en"/>
                        <a:t>0.2</a:t>
                      </a:r>
                      <a:endParaRPr/>
                    </a:p>
                  </a:txBody>
                  <a:tcPr marT="91425" marB="91425" marR="91425" marL="91425"/>
                </a:tc>
              </a:tr>
            </a:tbl>
          </a:graphicData>
        </a:graphic>
      </p:graphicFrame>
      <p:cxnSp>
        <p:nvCxnSpPr>
          <p:cNvPr id="495" name="Google Shape;495;p62"/>
          <p:cNvCxnSpPr/>
          <p:nvPr/>
        </p:nvCxnSpPr>
        <p:spPr>
          <a:xfrm flipH="1" rot="10800000">
            <a:off x="4691225" y="2575800"/>
            <a:ext cx="413100" cy="42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496" name="Google Shape;496;p62"/>
          <p:cNvGraphicFramePr/>
          <p:nvPr/>
        </p:nvGraphicFramePr>
        <p:xfrm>
          <a:off x="7718048" y="1950167"/>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0</a:t>
                      </a:r>
                      <a:endParaRPr/>
                    </a:p>
                  </a:txBody>
                  <a:tcPr marT="91425" marB="91425" marR="91425" marL="91425"/>
                </a:tc>
              </a:tr>
            </a:tbl>
          </a:graphicData>
        </a:graphic>
      </p:graphicFrame>
      <p:pic>
        <p:nvPicPr>
          <p:cNvPr id="497" name="Google Shape;497;p62"/>
          <p:cNvPicPr preferRelativeResize="0"/>
          <p:nvPr/>
        </p:nvPicPr>
        <p:blipFill rotWithShape="1">
          <a:blip r:embed="rId5">
            <a:alphaModFix/>
          </a:blip>
          <a:srcRect b="0" l="0" r="36520" t="0"/>
          <a:stretch/>
        </p:blipFill>
        <p:spPr>
          <a:xfrm>
            <a:off x="1468550" y="3946625"/>
            <a:ext cx="3328874" cy="695650"/>
          </a:xfrm>
          <a:prstGeom prst="rect">
            <a:avLst/>
          </a:prstGeom>
          <a:noFill/>
          <a:ln>
            <a:noFill/>
          </a:ln>
        </p:spPr>
      </p:pic>
      <p:sp>
        <p:nvSpPr>
          <p:cNvPr id="498" name="Google Shape;498;p62"/>
          <p:cNvSpPr/>
          <p:nvPr/>
        </p:nvSpPr>
        <p:spPr>
          <a:xfrm>
            <a:off x="6258250" y="2060550"/>
            <a:ext cx="1350300" cy="888900"/>
          </a:xfrm>
          <a:prstGeom prst="lef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 function</a:t>
            </a:r>
            <a:endParaRPr>
              <a:latin typeface="Ubuntu"/>
              <a:ea typeface="Ubuntu"/>
              <a:cs typeface="Ubuntu"/>
              <a:sym typeface="Ubuntu"/>
            </a:endParaRPr>
          </a:p>
        </p:txBody>
      </p:sp>
      <p:sp>
        <p:nvSpPr>
          <p:cNvPr id="499" name="Google Shape;499;p62"/>
          <p:cNvSpPr/>
          <p:nvPr/>
        </p:nvSpPr>
        <p:spPr>
          <a:xfrm>
            <a:off x="1160375" y="3573800"/>
            <a:ext cx="3759300" cy="1329900"/>
          </a:xfrm>
          <a:prstGeom prst="roundRect">
            <a:avLst>
              <a:gd fmla="val 16667" name="adj"/>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2"/>
          <p:cNvSpPr txBox="1"/>
          <p:nvPr/>
        </p:nvSpPr>
        <p:spPr>
          <a:xfrm>
            <a:off x="4885484" y="13791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 output</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S(l)</a:t>
            </a:r>
            <a:endParaRPr>
              <a:solidFill>
                <a:srgbClr val="2980B9"/>
              </a:solidFill>
              <a:latin typeface="Ubuntu"/>
              <a:ea typeface="Ubuntu"/>
              <a:cs typeface="Ubuntu"/>
              <a:sym typeface="Ubuntu"/>
            </a:endParaRPr>
          </a:p>
        </p:txBody>
      </p:sp>
      <p:sp>
        <p:nvSpPr>
          <p:cNvPr id="501" name="Google Shape;501;p62"/>
          <p:cNvSpPr txBox="1"/>
          <p:nvPr/>
        </p:nvSpPr>
        <p:spPr>
          <a:xfrm>
            <a:off x="3326984" y="13791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Logit</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l</a:t>
            </a:r>
            <a:endParaRPr>
              <a:solidFill>
                <a:srgbClr val="2980B9"/>
              </a:solidFill>
              <a:latin typeface="Ubuntu"/>
              <a:ea typeface="Ubuntu"/>
              <a:cs typeface="Ubuntu"/>
              <a:sym typeface="Ubuntu"/>
            </a:endParaRPr>
          </a:p>
        </p:txBody>
      </p:sp>
      <p:sp>
        <p:nvSpPr>
          <p:cNvPr id="502" name="Google Shape;502;p62"/>
          <p:cNvSpPr txBox="1"/>
          <p:nvPr/>
        </p:nvSpPr>
        <p:spPr>
          <a:xfrm>
            <a:off x="7269534" y="14058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GT Label </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y</a:t>
            </a:r>
            <a:endParaRPr>
              <a:solidFill>
                <a:srgbClr val="2980B9"/>
              </a:solidFill>
              <a:latin typeface="Ubuntu"/>
              <a:ea typeface="Ubuntu"/>
              <a:cs typeface="Ubuntu"/>
              <a:sym typeface="Ubuntu"/>
            </a:endParaRPr>
          </a:p>
        </p:txBody>
      </p:sp>
      <p:sp>
        <p:nvSpPr>
          <p:cNvPr id="503" name="Google Shape;503;p62"/>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Log-Likelihod (NLL)</a:t>
            </a:r>
            <a:endParaRPr>
              <a:solidFill>
                <a:srgbClr val="2980B9"/>
              </a:solidFill>
            </a:endParaRPr>
          </a:p>
        </p:txBody>
      </p:sp>
      <p:sp>
        <p:nvSpPr>
          <p:cNvPr id="504" name="Google Shape;504;p62"/>
          <p:cNvSpPr txBox="1"/>
          <p:nvPr/>
        </p:nvSpPr>
        <p:spPr>
          <a:xfrm>
            <a:off x="5173650" y="4145725"/>
            <a:ext cx="1711500" cy="7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0084B4"/>
                </a:solidFill>
                <a:latin typeface="Ubuntu"/>
                <a:ea typeface="Ubuntu"/>
                <a:cs typeface="Ubuntu"/>
                <a:sym typeface="Ubuntu"/>
              </a:rPr>
              <a:t>Natural (Napierian) logarithm</a:t>
            </a:r>
            <a:r>
              <a:rPr lang="en" sz="1800">
                <a:solidFill>
                  <a:srgbClr val="0084B4"/>
                </a:solidFill>
                <a:latin typeface="Ubuntu"/>
                <a:ea typeface="Ubuntu"/>
                <a:cs typeface="Ubuntu"/>
                <a:sym typeface="Ubuntu"/>
              </a:rPr>
              <a:t> (ln)</a:t>
            </a:r>
            <a:endParaRPr sz="1800">
              <a:solidFill>
                <a:srgbClr val="0084B4"/>
              </a:solidFill>
              <a:latin typeface="Ubuntu"/>
              <a:ea typeface="Ubuntu"/>
              <a:cs typeface="Ubuntu"/>
              <a:sym typeface="Ubuntu"/>
            </a:endParaRPr>
          </a:p>
        </p:txBody>
      </p:sp>
      <p:cxnSp>
        <p:nvCxnSpPr>
          <p:cNvPr id="505" name="Google Shape;505;p62"/>
          <p:cNvCxnSpPr/>
          <p:nvPr/>
        </p:nvCxnSpPr>
        <p:spPr>
          <a:xfrm rot="10800000">
            <a:off x="3808350" y="4353850"/>
            <a:ext cx="1457400" cy="347700"/>
          </a:xfrm>
          <a:prstGeom prst="straightConnector1">
            <a:avLst/>
          </a:prstGeom>
          <a:noFill/>
          <a:ln cap="flat" cmpd="sng" w="38100">
            <a:solidFill>
              <a:srgbClr val="0084B4"/>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1" name="Google Shape;511;p63"/>
          <p:cNvPicPr preferRelativeResize="0"/>
          <p:nvPr/>
        </p:nvPicPr>
        <p:blipFill>
          <a:blip r:embed="rId3">
            <a:alphaModFix/>
          </a:blip>
          <a:stretch>
            <a:fillRect/>
          </a:stretch>
        </p:blipFill>
        <p:spPr>
          <a:xfrm>
            <a:off x="694325" y="2313562"/>
            <a:ext cx="548700" cy="548700"/>
          </a:xfrm>
          <a:prstGeom prst="rect">
            <a:avLst/>
          </a:prstGeom>
          <a:noFill/>
          <a:ln>
            <a:noFill/>
          </a:ln>
        </p:spPr>
      </p:pic>
      <p:grpSp>
        <p:nvGrpSpPr>
          <p:cNvPr id="512" name="Google Shape;512;p63"/>
          <p:cNvGrpSpPr/>
          <p:nvPr/>
        </p:nvGrpSpPr>
        <p:grpSpPr>
          <a:xfrm>
            <a:off x="1818172" y="2047597"/>
            <a:ext cx="1168237" cy="1064264"/>
            <a:chOff x="2656372" y="3342997"/>
            <a:chExt cx="1168237" cy="1064264"/>
          </a:xfrm>
        </p:grpSpPr>
        <p:pic>
          <p:nvPicPr>
            <p:cNvPr descr="512px-Artificial_neural_network.svg.png" id="513" name="Google Shape;513;p63"/>
            <p:cNvPicPr preferRelativeResize="0"/>
            <p:nvPr/>
          </p:nvPicPr>
          <p:blipFill>
            <a:blip r:embed="rId4">
              <a:alphaModFix/>
            </a:blip>
            <a:stretch>
              <a:fillRect/>
            </a:stretch>
          </p:blipFill>
          <p:spPr>
            <a:xfrm>
              <a:off x="2656372" y="3342997"/>
              <a:ext cx="1168237" cy="1064264"/>
            </a:xfrm>
            <a:prstGeom prst="rect">
              <a:avLst/>
            </a:prstGeom>
            <a:noFill/>
            <a:ln>
              <a:noFill/>
            </a:ln>
          </p:spPr>
        </p:pic>
        <p:sp>
          <p:nvSpPr>
            <p:cNvPr id="514" name="Google Shape;514;p63"/>
            <p:cNvSpPr/>
            <p:nvPr/>
          </p:nvSpPr>
          <p:spPr>
            <a:xfrm>
              <a:off x="2697651" y="3466377"/>
              <a:ext cx="2022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3"/>
            <p:cNvSpPr/>
            <p:nvPr/>
          </p:nvSpPr>
          <p:spPr>
            <a:xfrm>
              <a:off x="3096891" y="3342997"/>
              <a:ext cx="2673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3"/>
            <p:cNvSpPr/>
            <p:nvPr/>
          </p:nvSpPr>
          <p:spPr>
            <a:xfrm>
              <a:off x="3563579" y="3576600"/>
              <a:ext cx="2334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7" name="Google Shape;517;p63"/>
          <p:cNvGraphicFramePr/>
          <p:nvPr/>
        </p:nvGraphicFramePr>
        <p:xfrm>
          <a:off x="3733800" y="19545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sp>
        <p:nvSpPr>
          <p:cNvPr id="518" name="Google Shape;518;p63"/>
          <p:cNvSpPr/>
          <p:nvPr/>
        </p:nvSpPr>
        <p:spPr>
          <a:xfrm>
            <a:off x="3519650" y="1951350"/>
            <a:ext cx="142800" cy="11772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3"/>
          <p:cNvSpPr txBox="1"/>
          <p:nvPr/>
        </p:nvSpPr>
        <p:spPr>
          <a:xfrm>
            <a:off x="660925" y="1933975"/>
            <a:ext cx="9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x</a:t>
            </a:r>
            <a:r>
              <a:rPr baseline="-25000" lang="en"/>
              <a:t>i</a:t>
            </a:r>
            <a:endParaRPr baseline="-25000"/>
          </a:p>
          <a:p>
            <a:pPr indent="0" lvl="0" marL="0" rtl="0" algn="l">
              <a:spcBef>
                <a:spcPts val="0"/>
              </a:spcBef>
              <a:spcAft>
                <a:spcPts val="0"/>
              </a:spcAft>
              <a:buNone/>
            </a:pPr>
            <a:r>
              <a:t/>
            </a:r>
            <a:endParaRPr baseline="-25000"/>
          </a:p>
        </p:txBody>
      </p:sp>
      <p:cxnSp>
        <p:nvCxnSpPr>
          <p:cNvPr id="520" name="Google Shape;520;p63"/>
          <p:cNvCxnSpPr>
            <a:stCxn id="511" idx="3"/>
            <a:endCxn id="513" idx="1"/>
          </p:cNvCxnSpPr>
          <p:nvPr/>
        </p:nvCxnSpPr>
        <p:spPr>
          <a:xfrm flipH="1" rot="10800000">
            <a:off x="1243025" y="2579812"/>
            <a:ext cx="575100" cy="8100"/>
          </a:xfrm>
          <a:prstGeom prst="straightConnector1">
            <a:avLst/>
          </a:prstGeom>
          <a:noFill/>
          <a:ln cap="flat" cmpd="sng" w="9525">
            <a:solidFill>
              <a:schemeClr val="dk2"/>
            </a:solidFill>
            <a:prstDash val="solid"/>
            <a:round/>
            <a:headEnd len="med" w="med" type="none"/>
            <a:tailEnd len="med" w="med" type="triangle"/>
          </a:ln>
        </p:spPr>
      </p:cxnSp>
      <p:sp>
        <p:nvSpPr>
          <p:cNvPr id="521" name="Google Shape;521;p63"/>
          <p:cNvSpPr txBox="1"/>
          <p:nvPr/>
        </p:nvSpPr>
        <p:spPr>
          <a:xfrm>
            <a:off x="2014088" y="1774725"/>
            <a:ext cx="9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Network</a:t>
            </a:r>
            <a:endParaRPr/>
          </a:p>
        </p:txBody>
      </p:sp>
      <p:cxnSp>
        <p:nvCxnSpPr>
          <p:cNvPr id="522" name="Google Shape;522;p63"/>
          <p:cNvCxnSpPr/>
          <p:nvPr/>
        </p:nvCxnSpPr>
        <p:spPr>
          <a:xfrm flipH="1" rot="10800000">
            <a:off x="3014825" y="2575800"/>
            <a:ext cx="413100" cy="42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23" name="Google Shape;523;p63"/>
          <p:cNvGraphicFramePr/>
          <p:nvPr/>
        </p:nvGraphicFramePr>
        <p:xfrm>
          <a:off x="5334000" y="19545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0.1</a:t>
                      </a:r>
                      <a:endParaRPr/>
                    </a:p>
                  </a:txBody>
                  <a:tcPr marT="91425" marB="91425" marR="91425" marL="91425"/>
                </a:tc>
              </a:tr>
              <a:tr h="381000">
                <a:tc>
                  <a:txBody>
                    <a:bodyPr/>
                    <a:lstStyle/>
                    <a:p>
                      <a:pPr indent="0" lvl="0" marL="0" rtl="0" algn="ctr">
                        <a:spcBef>
                          <a:spcPts val="0"/>
                        </a:spcBef>
                        <a:spcAft>
                          <a:spcPts val="0"/>
                        </a:spcAft>
                        <a:buNone/>
                      </a:pPr>
                      <a:r>
                        <a:rPr lang="en"/>
                        <a:t>0.7</a:t>
                      </a:r>
                      <a:endParaRPr/>
                    </a:p>
                  </a:txBody>
                  <a:tcPr marT="91425" marB="91425" marR="91425" marL="91425"/>
                </a:tc>
              </a:tr>
              <a:tr h="381000">
                <a:tc>
                  <a:txBody>
                    <a:bodyPr/>
                    <a:lstStyle/>
                    <a:p>
                      <a:pPr indent="0" lvl="0" marL="0" rtl="0" algn="ctr">
                        <a:spcBef>
                          <a:spcPts val="0"/>
                        </a:spcBef>
                        <a:spcAft>
                          <a:spcPts val="0"/>
                        </a:spcAft>
                        <a:buNone/>
                      </a:pPr>
                      <a:r>
                        <a:rPr lang="en"/>
                        <a:t>0.2</a:t>
                      </a:r>
                      <a:endParaRPr/>
                    </a:p>
                  </a:txBody>
                  <a:tcPr marT="91425" marB="91425" marR="91425" marL="91425"/>
                </a:tc>
              </a:tr>
            </a:tbl>
          </a:graphicData>
        </a:graphic>
      </p:graphicFrame>
      <p:cxnSp>
        <p:nvCxnSpPr>
          <p:cNvPr id="524" name="Google Shape;524;p63"/>
          <p:cNvCxnSpPr/>
          <p:nvPr/>
        </p:nvCxnSpPr>
        <p:spPr>
          <a:xfrm flipH="1" rot="10800000">
            <a:off x="4691225" y="2575800"/>
            <a:ext cx="413100" cy="42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25" name="Google Shape;525;p63"/>
          <p:cNvGraphicFramePr/>
          <p:nvPr/>
        </p:nvGraphicFramePr>
        <p:xfrm>
          <a:off x="7718048" y="1950167"/>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0</a:t>
                      </a:r>
                      <a:endParaRPr/>
                    </a:p>
                  </a:txBody>
                  <a:tcPr marT="91425" marB="91425" marR="91425" marL="91425"/>
                </a:tc>
              </a:tr>
            </a:tbl>
          </a:graphicData>
        </a:graphic>
      </p:graphicFrame>
      <p:pic>
        <p:nvPicPr>
          <p:cNvPr id="526" name="Google Shape;526;p63"/>
          <p:cNvPicPr preferRelativeResize="0"/>
          <p:nvPr/>
        </p:nvPicPr>
        <p:blipFill rotWithShape="1">
          <a:blip r:embed="rId5">
            <a:alphaModFix/>
          </a:blip>
          <a:srcRect b="0" l="0" r="36520" t="0"/>
          <a:stretch/>
        </p:blipFill>
        <p:spPr>
          <a:xfrm>
            <a:off x="1468550" y="3946625"/>
            <a:ext cx="3328874" cy="695650"/>
          </a:xfrm>
          <a:prstGeom prst="rect">
            <a:avLst/>
          </a:prstGeom>
          <a:noFill/>
          <a:ln>
            <a:noFill/>
          </a:ln>
        </p:spPr>
      </p:pic>
      <p:sp>
        <p:nvSpPr>
          <p:cNvPr id="527" name="Google Shape;527;p63"/>
          <p:cNvSpPr txBox="1"/>
          <p:nvPr/>
        </p:nvSpPr>
        <p:spPr>
          <a:xfrm>
            <a:off x="115350" y="3787950"/>
            <a:ext cx="1350300" cy="12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latin typeface="Ubuntu"/>
                <a:ea typeface="Ubuntu"/>
                <a:cs typeface="Ubuntu"/>
                <a:sym typeface="Ubuntu"/>
              </a:rPr>
              <a:t>Loss contribution from sample x</a:t>
            </a:r>
            <a:r>
              <a:rPr baseline="-25000" lang="en">
                <a:solidFill>
                  <a:srgbClr val="FF6633"/>
                </a:solidFill>
                <a:latin typeface="Ubuntu"/>
                <a:ea typeface="Ubuntu"/>
                <a:cs typeface="Ubuntu"/>
                <a:sym typeface="Ubuntu"/>
              </a:rPr>
              <a:t>i</a:t>
            </a:r>
            <a:r>
              <a:rPr lang="en">
                <a:solidFill>
                  <a:srgbClr val="FF6633"/>
                </a:solidFill>
                <a:latin typeface="Ubuntu"/>
                <a:ea typeface="Ubuntu"/>
                <a:cs typeface="Ubuntu"/>
                <a:sym typeface="Ubuntu"/>
              </a:rPr>
              <a:t> in a training batch</a:t>
            </a:r>
            <a:endParaRPr>
              <a:solidFill>
                <a:srgbClr val="FF6633"/>
              </a:solidFill>
              <a:latin typeface="Ubuntu"/>
              <a:ea typeface="Ubuntu"/>
              <a:cs typeface="Ubuntu"/>
              <a:sym typeface="Ubuntu"/>
            </a:endParaRPr>
          </a:p>
        </p:txBody>
      </p:sp>
      <p:sp>
        <p:nvSpPr>
          <p:cNvPr id="528" name="Google Shape;528;p63"/>
          <p:cNvSpPr txBox="1"/>
          <p:nvPr/>
        </p:nvSpPr>
        <p:spPr>
          <a:xfrm>
            <a:off x="4885484" y="13791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 output</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S(l)</a:t>
            </a:r>
            <a:endParaRPr>
              <a:solidFill>
                <a:srgbClr val="2980B9"/>
              </a:solidFill>
              <a:latin typeface="Ubuntu"/>
              <a:ea typeface="Ubuntu"/>
              <a:cs typeface="Ubuntu"/>
              <a:sym typeface="Ubuntu"/>
            </a:endParaRPr>
          </a:p>
        </p:txBody>
      </p:sp>
      <p:sp>
        <p:nvSpPr>
          <p:cNvPr id="529" name="Google Shape;529;p63"/>
          <p:cNvSpPr txBox="1"/>
          <p:nvPr/>
        </p:nvSpPr>
        <p:spPr>
          <a:xfrm>
            <a:off x="3326984" y="13791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Logit</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l</a:t>
            </a:r>
            <a:endParaRPr>
              <a:solidFill>
                <a:srgbClr val="2980B9"/>
              </a:solidFill>
              <a:latin typeface="Ubuntu"/>
              <a:ea typeface="Ubuntu"/>
              <a:cs typeface="Ubuntu"/>
              <a:sym typeface="Ubuntu"/>
            </a:endParaRPr>
          </a:p>
        </p:txBody>
      </p:sp>
      <p:sp>
        <p:nvSpPr>
          <p:cNvPr id="530" name="Google Shape;530;p63"/>
          <p:cNvSpPr txBox="1"/>
          <p:nvPr/>
        </p:nvSpPr>
        <p:spPr>
          <a:xfrm>
            <a:off x="7269534" y="14058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GT Label </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y</a:t>
            </a:r>
            <a:endParaRPr>
              <a:solidFill>
                <a:srgbClr val="2980B9"/>
              </a:solidFill>
              <a:latin typeface="Ubuntu"/>
              <a:ea typeface="Ubuntu"/>
              <a:cs typeface="Ubuntu"/>
              <a:sym typeface="Ubuntu"/>
            </a:endParaRPr>
          </a:p>
        </p:txBody>
      </p:sp>
      <p:sp>
        <p:nvSpPr>
          <p:cNvPr id="531" name="Google Shape;531;p63"/>
          <p:cNvSpPr/>
          <p:nvPr/>
        </p:nvSpPr>
        <p:spPr>
          <a:xfrm>
            <a:off x="6258250" y="2060550"/>
            <a:ext cx="1350300" cy="888900"/>
          </a:xfrm>
          <a:prstGeom prst="lef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 function</a:t>
            </a:r>
            <a:endParaRPr>
              <a:latin typeface="Ubuntu"/>
              <a:ea typeface="Ubuntu"/>
              <a:cs typeface="Ubuntu"/>
              <a:sym typeface="Ubuntu"/>
            </a:endParaRPr>
          </a:p>
        </p:txBody>
      </p:sp>
      <p:sp>
        <p:nvSpPr>
          <p:cNvPr id="532" name="Google Shape;532;p63"/>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Log-Likelihood (NLL)</a:t>
            </a:r>
            <a:endParaRPr>
              <a:solidFill>
                <a:srgbClr val="2980B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8" name="Google Shape;538;p64"/>
          <p:cNvPicPr preferRelativeResize="0"/>
          <p:nvPr/>
        </p:nvPicPr>
        <p:blipFill>
          <a:blip r:embed="rId3">
            <a:alphaModFix/>
          </a:blip>
          <a:stretch>
            <a:fillRect/>
          </a:stretch>
        </p:blipFill>
        <p:spPr>
          <a:xfrm>
            <a:off x="694325" y="2313562"/>
            <a:ext cx="548700" cy="548700"/>
          </a:xfrm>
          <a:prstGeom prst="rect">
            <a:avLst/>
          </a:prstGeom>
          <a:noFill/>
          <a:ln>
            <a:noFill/>
          </a:ln>
        </p:spPr>
      </p:pic>
      <p:grpSp>
        <p:nvGrpSpPr>
          <p:cNvPr id="539" name="Google Shape;539;p64"/>
          <p:cNvGrpSpPr/>
          <p:nvPr/>
        </p:nvGrpSpPr>
        <p:grpSpPr>
          <a:xfrm>
            <a:off x="1818172" y="2047597"/>
            <a:ext cx="1168237" cy="1064264"/>
            <a:chOff x="2656372" y="3342997"/>
            <a:chExt cx="1168237" cy="1064264"/>
          </a:xfrm>
        </p:grpSpPr>
        <p:pic>
          <p:nvPicPr>
            <p:cNvPr descr="512px-Artificial_neural_network.svg.png" id="540" name="Google Shape;540;p64"/>
            <p:cNvPicPr preferRelativeResize="0"/>
            <p:nvPr/>
          </p:nvPicPr>
          <p:blipFill>
            <a:blip r:embed="rId4">
              <a:alphaModFix/>
            </a:blip>
            <a:stretch>
              <a:fillRect/>
            </a:stretch>
          </p:blipFill>
          <p:spPr>
            <a:xfrm>
              <a:off x="2656372" y="3342997"/>
              <a:ext cx="1168237" cy="1064264"/>
            </a:xfrm>
            <a:prstGeom prst="rect">
              <a:avLst/>
            </a:prstGeom>
            <a:noFill/>
            <a:ln>
              <a:noFill/>
            </a:ln>
          </p:spPr>
        </p:pic>
        <p:sp>
          <p:nvSpPr>
            <p:cNvPr id="541" name="Google Shape;541;p64"/>
            <p:cNvSpPr/>
            <p:nvPr/>
          </p:nvSpPr>
          <p:spPr>
            <a:xfrm>
              <a:off x="2697651" y="3466377"/>
              <a:ext cx="2022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4"/>
            <p:cNvSpPr/>
            <p:nvPr/>
          </p:nvSpPr>
          <p:spPr>
            <a:xfrm>
              <a:off x="3096891" y="3342997"/>
              <a:ext cx="2673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4"/>
            <p:cNvSpPr/>
            <p:nvPr/>
          </p:nvSpPr>
          <p:spPr>
            <a:xfrm>
              <a:off x="3563579" y="3576600"/>
              <a:ext cx="2334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44" name="Google Shape;544;p64"/>
          <p:cNvGraphicFramePr/>
          <p:nvPr/>
        </p:nvGraphicFramePr>
        <p:xfrm>
          <a:off x="3733800" y="19545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sp>
        <p:nvSpPr>
          <p:cNvPr id="545" name="Google Shape;545;p64"/>
          <p:cNvSpPr/>
          <p:nvPr/>
        </p:nvSpPr>
        <p:spPr>
          <a:xfrm>
            <a:off x="3519650" y="1951350"/>
            <a:ext cx="142800" cy="11772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4"/>
          <p:cNvSpPr txBox="1"/>
          <p:nvPr/>
        </p:nvSpPr>
        <p:spPr>
          <a:xfrm>
            <a:off x="660925" y="1933975"/>
            <a:ext cx="9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x</a:t>
            </a:r>
            <a:r>
              <a:rPr baseline="-25000" lang="en"/>
              <a:t>i</a:t>
            </a:r>
            <a:endParaRPr baseline="-25000"/>
          </a:p>
          <a:p>
            <a:pPr indent="0" lvl="0" marL="0" rtl="0" algn="l">
              <a:spcBef>
                <a:spcPts val="0"/>
              </a:spcBef>
              <a:spcAft>
                <a:spcPts val="0"/>
              </a:spcAft>
              <a:buNone/>
            </a:pPr>
            <a:r>
              <a:t/>
            </a:r>
            <a:endParaRPr baseline="-25000"/>
          </a:p>
        </p:txBody>
      </p:sp>
      <p:cxnSp>
        <p:nvCxnSpPr>
          <p:cNvPr id="547" name="Google Shape;547;p64"/>
          <p:cNvCxnSpPr>
            <a:stCxn id="538" idx="3"/>
            <a:endCxn id="540" idx="1"/>
          </p:cNvCxnSpPr>
          <p:nvPr/>
        </p:nvCxnSpPr>
        <p:spPr>
          <a:xfrm flipH="1" rot="10800000">
            <a:off x="1243025" y="2579812"/>
            <a:ext cx="575100" cy="8100"/>
          </a:xfrm>
          <a:prstGeom prst="straightConnector1">
            <a:avLst/>
          </a:prstGeom>
          <a:noFill/>
          <a:ln cap="flat" cmpd="sng" w="9525">
            <a:solidFill>
              <a:schemeClr val="dk2"/>
            </a:solidFill>
            <a:prstDash val="solid"/>
            <a:round/>
            <a:headEnd len="med" w="med" type="none"/>
            <a:tailEnd len="med" w="med" type="triangle"/>
          </a:ln>
        </p:spPr>
      </p:cxnSp>
      <p:sp>
        <p:nvSpPr>
          <p:cNvPr id="548" name="Google Shape;548;p64"/>
          <p:cNvSpPr txBox="1"/>
          <p:nvPr/>
        </p:nvSpPr>
        <p:spPr>
          <a:xfrm>
            <a:off x="2014088" y="1774725"/>
            <a:ext cx="9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Network</a:t>
            </a:r>
            <a:endParaRPr/>
          </a:p>
        </p:txBody>
      </p:sp>
      <p:cxnSp>
        <p:nvCxnSpPr>
          <p:cNvPr id="549" name="Google Shape;549;p64"/>
          <p:cNvCxnSpPr/>
          <p:nvPr/>
        </p:nvCxnSpPr>
        <p:spPr>
          <a:xfrm flipH="1" rot="10800000">
            <a:off x="3014825" y="2575800"/>
            <a:ext cx="413100" cy="42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50" name="Google Shape;550;p64"/>
          <p:cNvGraphicFramePr/>
          <p:nvPr/>
        </p:nvGraphicFramePr>
        <p:xfrm>
          <a:off x="5334000" y="19545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0.1</a:t>
                      </a:r>
                      <a:endParaRPr/>
                    </a:p>
                  </a:txBody>
                  <a:tcPr marT="91425" marB="91425" marR="91425" marL="91425"/>
                </a:tc>
              </a:tr>
              <a:tr h="381000">
                <a:tc>
                  <a:txBody>
                    <a:bodyPr/>
                    <a:lstStyle/>
                    <a:p>
                      <a:pPr indent="0" lvl="0" marL="0" rtl="0" algn="ctr">
                        <a:spcBef>
                          <a:spcPts val="0"/>
                        </a:spcBef>
                        <a:spcAft>
                          <a:spcPts val="0"/>
                        </a:spcAft>
                        <a:buNone/>
                      </a:pPr>
                      <a:r>
                        <a:rPr lang="en"/>
                        <a:t>0.7</a:t>
                      </a:r>
                      <a:endParaRPr/>
                    </a:p>
                  </a:txBody>
                  <a:tcPr marT="91425" marB="91425" marR="91425" marL="91425"/>
                </a:tc>
              </a:tr>
              <a:tr h="381000">
                <a:tc>
                  <a:txBody>
                    <a:bodyPr/>
                    <a:lstStyle/>
                    <a:p>
                      <a:pPr indent="0" lvl="0" marL="0" rtl="0" algn="ctr">
                        <a:spcBef>
                          <a:spcPts val="0"/>
                        </a:spcBef>
                        <a:spcAft>
                          <a:spcPts val="0"/>
                        </a:spcAft>
                        <a:buNone/>
                      </a:pPr>
                      <a:r>
                        <a:rPr lang="en"/>
                        <a:t>0.2</a:t>
                      </a:r>
                      <a:endParaRPr/>
                    </a:p>
                  </a:txBody>
                  <a:tcPr marT="91425" marB="91425" marR="91425" marL="91425"/>
                </a:tc>
              </a:tr>
            </a:tbl>
          </a:graphicData>
        </a:graphic>
      </p:graphicFrame>
      <p:cxnSp>
        <p:nvCxnSpPr>
          <p:cNvPr id="551" name="Google Shape;551;p64"/>
          <p:cNvCxnSpPr/>
          <p:nvPr/>
        </p:nvCxnSpPr>
        <p:spPr>
          <a:xfrm flipH="1" rot="10800000">
            <a:off x="4691225" y="2575800"/>
            <a:ext cx="413100" cy="42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52" name="Google Shape;552;p64"/>
          <p:cNvGraphicFramePr/>
          <p:nvPr/>
        </p:nvGraphicFramePr>
        <p:xfrm>
          <a:off x="7718048" y="1950167"/>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0</a:t>
                      </a:r>
                      <a:endParaRPr/>
                    </a:p>
                  </a:txBody>
                  <a:tcPr marT="91425" marB="91425" marR="91425" marL="91425"/>
                </a:tc>
              </a:tr>
            </a:tbl>
          </a:graphicData>
        </a:graphic>
      </p:graphicFrame>
      <p:pic>
        <p:nvPicPr>
          <p:cNvPr id="553" name="Google Shape;553;p64"/>
          <p:cNvPicPr preferRelativeResize="0"/>
          <p:nvPr/>
        </p:nvPicPr>
        <p:blipFill rotWithShape="1">
          <a:blip r:embed="rId5">
            <a:alphaModFix/>
          </a:blip>
          <a:srcRect b="0" l="0" r="36648" t="0"/>
          <a:stretch/>
        </p:blipFill>
        <p:spPr>
          <a:xfrm>
            <a:off x="1468550" y="3946625"/>
            <a:ext cx="3322100" cy="695650"/>
          </a:xfrm>
          <a:prstGeom prst="rect">
            <a:avLst/>
          </a:prstGeom>
          <a:noFill/>
          <a:ln>
            <a:noFill/>
          </a:ln>
        </p:spPr>
      </p:pic>
      <p:sp>
        <p:nvSpPr>
          <p:cNvPr id="554" name="Google Shape;554;p64"/>
          <p:cNvSpPr/>
          <p:nvPr/>
        </p:nvSpPr>
        <p:spPr>
          <a:xfrm>
            <a:off x="6258250" y="2060550"/>
            <a:ext cx="1350300" cy="888900"/>
          </a:xfrm>
          <a:prstGeom prst="lef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Loss function</a:t>
            </a:r>
            <a:endParaRPr/>
          </a:p>
        </p:txBody>
      </p:sp>
      <p:sp>
        <p:nvSpPr>
          <p:cNvPr id="555" name="Google Shape;555;p64"/>
          <p:cNvSpPr txBox="1"/>
          <p:nvPr/>
        </p:nvSpPr>
        <p:spPr>
          <a:xfrm>
            <a:off x="6229200" y="4573525"/>
            <a:ext cx="21441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latin typeface="Ubuntu"/>
                <a:ea typeface="Ubuntu"/>
                <a:cs typeface="Ubuntu"/>
                <a:sym typeface="Ubuntu"/>
              </a:rPr>
              <a:t>In a one-hot vector, only one y</a:t>
            </a:r>
            <a:r>
              <a:rPr baseline="-25000" lang="en">
                <a:solidFill>
                  <a:srgbClr val="FF6633"/>
                </a:solidFill>
                <a:latin typeface="Ubuntu"/>
                <a:ea typeface="Ubuntu"/>
                <a:cs typeface="Ubuntu"/>
                <a:sym typeface="Ubuntu"/>
              </a:rPr>
              <a:t>k</a:t>
            </a:r>
            <a:r>
              <a:rPr lang="en">
                <a:solidFill>
                  <a:srgbClr val="FF6633"/>
                </a:solidFill>
                <a:latin typeface="Ubuntu"/>
                <a:ea typeface="Ubuntu"/>
                <a:cs typeface="Ubuntu"/>
                <a:sym typeface="Ubuntu"/>
              </a:rPr>
              <a:t>=1 (rest are 0) !!</a:t>
            </a:r>
            <a:endParaRPr>
              <a:solidFill>
                <a:srgbClr val="FF6633"/>
              </a:solidFill>
              <a:latin typeface="Ubuntu"/>
              <a:ea typeface="Ubuntu"/>
              <a:cs typeface="Ubuntu"/>
              <a:sym typeface="Ubuntu"/>
            </a:endParaRPr>
          </a:p>
        </p:txBody>
      </p:sp>
      <p:cxnSp>
        <p:nvCxnSpPr>
          <p:cNvPr id="556" name="Google Shape;556;p64"/>
          <p:cNvCxnSpPr>
            <a:stCxn id="555" idx="0"/>
          </p:cNvCxnSpPr>
          <p:nvPr/>
        </p:nvCxnSpPr>
        <p:spPr>
          <a:xfrm rot="-5400000">
            <a:off x="6989100" y="3487675"/>
            <a:ext cx="1398000" cy="773700"/>
          </a:xfrm>
          <a:prstGeom prst="bentConnector3">
            <a:avLst>
              <a:gd fmla="val 50000" name="adj1"/>
            </a:avLst>
          </a:prstGeom>
          <a:noFill/>
          <a:ln cap="flat" cmpd="sng" w="28575">
            <a:solidFill>
              <a:srgbClr val="FF6633"/>
            </a:solidFill>
            <a:prstDash val="solid"/>
            <a:round/>
            <a:headEnd len="med" w="med" type="none"/>
            <a:tailEnd len="med" w="med" type="triangle"/>
          </a:ln>
        </p:spPr>
      </p:cxnSp>
      <p:cxnSp>
        <p:nvCxnSpPr>
          <p:cNvPr id="557" name="Google Shape;557;p64"/>
          <p:cNvCxnSpPr>
            <a:stCxn id="555" idx="1"/>
          </p:cNvCxnSpPr>
          <p:nvPr/>
        </p:nvCxnSpPr>
        <p:spPr>
          <a:xfrm rot="10800000">
            <a:off x="3202800" y="4342825"/>
            <a:ext cx="3026400" cy="461400"/>
          </a:xfrm>
          <a:prstGeom prst="bentConnector3">
            <a:avLst>
              <a:gd fmla="val 99999" name="adj1"/>
            </a:avLst>
          </a:prstGeom>
          <a:noFill/>
          <a:ln cap="flat" cmpd="sng" w="28575">
            <a:solidFill>
              <a:srgbClr val="FF6633"/>
            </a:solidFill>
            <a:prstDash val="solid"/>
            <a:round/>
            <a:headEnd len="med" w="med" type="none"/>
            <a:tailEnd len="med" w="med" type="triangle"/>
          </a:ln>
        </p:spPr>
      </p:cxnSp>
      <p:sp>
        <p:nvSpPr>
          <p:cNvPr id="558" name="Google Shape;558;p64"/>
          <p:cNvSpPr txBox="1"/>
          <p:nvPr/>
        </p:nvSpPr>
        <p:spPr>
          <a:xfrm>
            <a:off x="4885484" y="13791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 output</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S(l)</a:t>
            </a:r>
            <a:endParaRPr>
              <a:solidFill>
                <a:srgbClr val="2980B9"/>
              </a:solidFill>
              <a:latin typeface="Ubuntu"/>
              <a:ea typeface="Ubuntu"/>
              <a:cs typeface="Ubuntu"/>
              <a:sym typeface="Ubuntu"/>
            </a:endParaRPr>
          </a:p>
        </p:txBody>
      </p:sp>
      <p:sp>
        <p:nvSpPr>
          <p:cNvPr id="559" name="Google Shape;559;p64"/>
          <p:cNvSpPr txBox="1"/>
          <p:nvPr/>
        </p:nvSpPr>
        <p:spPr>
          <a:xfrm>
            <a:off x="3326984" y="13791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Logit</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l</a:t>
            </a:r>
            <a:endParaRPr>
              <a:solidFill>
                <a:srgbClr val="2980B9"/>
              </a:solidFill>
              <a:latin typeface="Ubuntu"/>
              <a:ea typeface="Ubuntu"/>
              <a:cs typeface="Ubuntu"/>
              <a:sym typeface="Ubuntu"/>
            </a:endParaRPr>
          </a:p>
        </p:txBody>
      </p:sp>
      <p:sp>
        <p:nvSpPr>
          <p:cNvPr id="560" name="Google Shape;560;p64"/>
          <p:cNvSpPr txBox="1"/>
          <p:nvPr/>
        </p:nvSpPr>
        <p:spPr>
          <a:xfrm>
            <a:off x="7269534" y="14058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GT Label </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y</a:t>
            </a:r>
            <a:endParaRPr>
              <a:solidFill>
                <a:srgbClr val="2980B9"/>
              </a:solidFill>
              <a:latin typeface="Ubuntu"/>
              <a:ea typeface="Ubuntu"/>
              <a:cs typeface="Ubuntu"/>
              <a:sym typeface="Ubuntu"/>
            </a:endParaRPr>
          </a:p>
        </p:txBody>
      </p:sp>
      <p:sp>
        <p:nvSpPr>
          <p:cNvPr id="561" name="Google Shape;561;p64"/>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Log-Likelihood (NLL)</a:t>
            </a:r>
            <a:endParaRPr>
              <a:solidFill>
                <a:srgbClr val="2980B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7" name="Google Shape;567;p65"/>
          <p:cNvPicPr preferRelativeResize="0"/>
          <p:nvPr/>
        </p:nvPicPr>
        <p:blipFill>
          <a:blip r:embed="rId3">
            <a:alphaModFix/>
          </a:blip>
          <a:stretch>
            <a:fillRect/>
          </a:stretch>
        </p:blipFill>
        <p:spPr>
          <a:xfrm>
            <a:off x="694325" y="2313562"/>
            <a:ext cx="548700" cy="548700"/>
          </a:xfrm>
          <a:prstGeom prst="rect">
            <a:avLst/>
          </a:prstGeom>
          <a:noFill/>
          <a:ln>
            <a:noFill/>
          </a:ln>
        </p:spPr>
      </p:pic>
      <p:grpSp>
        <p:nvGrpSpPr>
          <p:cNvPr id="568" name="Google Shape;568;p65"/>
          <p:cNvGrpSpPr/>
          <p:nvPr/>
        </p:nvGrpSpPr>
        <p:grpSpPr>
          <a:xfrm>
            <a:off x="1818172" y="2047597"/>
            <a:ext cx="1168237" cy="1064264"/>
            <a:chOff x="2656372" y="3342997"/>
            <a:chExt cx="1168237" cy="1064264"/>
          </a:xfrm>
        </p:grpSpPr>
        <p:pic>
          <p:nvPicPr>
            <p:cNvPr descr="512px-Artificial_neural_network.svg.png" id="569" name="Google Shape;569;p65"/>
            <p:cNvPicPr preferRelativeResize="0"/>
            <p:nvPr/>
          </p:nvPicPr>
          <p:blipFill>
            <a:blip r:embed="rId4">
              <a:alphaModFix/>
            </a:blip>
            <a:stretch>
              <a:fillRect/>
            </a:stretch>
          </p:blipFill>
          <p:spPr>
            <a:xfrm>
              <a:off x="2656372" y="3342997"/>
              <a:ext cx="1168237" cy="1064264"/>
            </a:xfrm>
            <a:prstGeom prst="rect">
              <a:avLst/>
            </a:prstGeom>
            <a:noFill/>
            <a:ln>
              <a:noFill/>
            </a:ln>
          </p:spPr>
        </p:pic>
        <p:sp>
          <p:nvSpPr>
            <p:cNvPr id="570" name="Google Shape;570;p65"/>
            <p:cNvSpPr/>
            <p:nvPr/>
          </p:nvSpPr>
          <p:spPr>
            <a:xfrm>
              <a:off x="2697651" y="3466377"/>
              <a:ext cx="2022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5"/>
            <p:cNvSpPr/>
            <p:nvPr/>
          </p:nvSpPr>
          <p:spPr>
            <a:xfrm>
              <a:off x="3096891" y="3342997"/>
              <a:ext cx="2673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5"/>
            <p:cNvSpPr/>
            <p:nvPr/>
          </p:nvSpPr>
          <p:spPr>
            <a:xfrm>
              <a:off x="3563579" y="3576600"/>
              <a:ext cx="233400" cy="9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73" name="Google Shape;573;p65"/>
          <p:cNvGraphicFramePr/>
          <p:nvPr/>
        </p:nvGraphicFramePr>
        <p:xfrm>
          <a:off x="3733800" y="19545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sp>
        <p:nvSpPr>
          <p:cNvPr id="574" name="Google Shape;574;p65"/>
          <p:cNvSpPr/>
          <p:nvPr/>
        </p:nvSpPr>
        <p:spPr>
          <a:xfrm>
            <a:off x="3519650" y="1951350"/>
            <a:ext cx="142800" cy="11772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5"/>
          <p:cNvSpPr txBox="1"/>
          <p:nvPr/>
        </p:nvSpPr>
        <p:spPr>
          <a:xfrm>
            <a:off x="660925" y="1933975"/>
            <a:ext cx="9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x</a:t>
            </a:r>
            <a:r>
              <a:rPr baseline="-25000" lang="en">
                <a:solidFill>
                  <a:schemeClr val="dk1"/>
                </a:solidFill>
              </a:rPr>
              <a:t>i</a:t>
            </a:r>
            <a:endParaRPr baseline="-25000"/>
          </a:p>
          <a:p>
            <a:pPr indent="0" lvl="0" marL="0" rtl="0" algn="l">
              <a:spcBef>
                <a:spcPts val="0"/>
              </a:spcBef>
              <a:spcAft>
                <a:spcPts val="0"/>
              </a:spcAft>
              <a:buNone/>
            </a:pPr>
            <a:r>
              <a:t/>
            </a:r>
            <a:endParaRPr baseline="-25000"/>
          </a:p>
        </p:txBody>
      </p:sp>
      <p:cxnSp>
        <p:nvCxnSpPr>
          <p:cNvPr id="576" name="Google Shape;576;p65"/>
          <p:cNvCxnSpPr>
            <a:stCxn id="567" idx="3"/>
            <a:endCxn id="569" idx="1"/>
          </p:cNvCxnSpPr>
          <p:nvPr/>
        </p:nvCxnSpPr>
        <p:spPr>
          <a:xfrm flipH="1" rot="10800000">
            <a:off x="1243025" y="2579812"/>
            <a:ext cx="575100" cy="8100"/>
          </a:xfrm>
          <a:prstGeom prst="straightConnector1">
            <a:avLst/>
          </a:prstGeom>
          <a:noFill/>
          <a:ln cap="flat" cmpd="sng" w="9525">
            <a:solidFill>
              <a:schemeClr val="dk2"/>
            </a:solidFill>
            <a:prstDash val="solid"/>
            <a:round/>
            <a:headEnd len="med" w="med" type="none"/>
            <a:tailEnd len="med" w="med" type="triangle"/>
          </a:ln>
        </p:spPr>
      </p:cxnSp>
      <p:sp>
        <p:nvSpPr>
          <p:cNvPr id="577" name="Google Shape;577;p65"/>
          <p:cNvSpPr txBox="1"/>
          <p:nvPr/>
        </p:nvSpPr>
        <p:spPr>
          <a:xfrm>
            <a:off x="2014088" y="1774725"/>
            <a:ext cx="9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Network</a:t>
            </a:r>
            <a:endParaRPr/>
          </a:p>
        </p:txBody>
      </p:sp>
      <p:cxnSp>
        <p:nvCxnSpPr>
          <p:cNvPr id="578" name="Google Shape;578;p65"/>
          <p:cNvCxnSpPr/>
          <p:nvPr/>
        </p:nvCxnSpPr>
        <p:spPr>
          <a:xfrm flipH="1" rot="10800000">
            <a:off x="3014825" y="2575800"/>
            <a:ext cx="413100" cy="42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79" name="Google Shape;579;p65"/>
          <p:cNvGraphicFramePr/>
          <p:nvPr/>
        </p:nvGraphicFramePr>
        <p:xfrm>
          <a:off x="5334000" y="1954500"/>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0.1</a:t>
                      </a:r>
                      <a:endParaRPr/>
                    </a:p>
                  </a:txBody>
                  <a:tcPr marT="91425" marB="91425" marR="91425" marL="91425"/>
                </a:tc>
              </a:tr>
              <a:tr h="381000">
                <a:tc>
                  <a:txBody>
                    <a:bodyPr/>
                    <a:lstStyle/>
                    <a:p>
                      <a:pPr indent="0" lvl="0" marL="0" rtl="0" algn="ctr">
                        <a:spcBef>
                          <a:spcPts val="0"/>
                        </a:spcBef>
                        <a:spcAft>
                          <a:spcPts val="0"/>
                        </a:spcAft>
                        <a:buNone/>
                      </a:pPr>
                      <a:r>
                        <a:rPr lang="en"/>
                        <a:t>0.7</a:t>
                      </a:r>
                      <a:endParaRPr/>
                    </a:p>
                  </a:txBody>
                  <a:tcPr marT="91425" marB="91425" marR="91425" marL="91425"/>
                </a:tc>
              </a:tr>
              <a:tr h="381000">
                <a:tc>
                  <a:txBody>
                    <a:bodyPr/>
                    <a:lstStyle/>
                    <a:p>
                      <a:pPr indent="0" lvl="0" marL="0" rtl="0" algn="ctr">
                        <a:spcBef>
                          <a:spcPts val="0"/>
                        </a:spcBef>
                        <a:spcAft>
                          <a:spcPts val="0"/>
                        </a:spcAft>
                        <a:buNone/>
                      </a:pPr>
                      <a:r>
                        <a:rPr lang="en"/>
                        <a:t>0.2</a:t>
                      </a:r>
                      <a:endParaRPr/>
                    </a:p>
                  </a:txBody>
                  <a:tcPr marT="91425" marB="91425" marR="91425" marL="91425"/>
                </a:tc>
              </a:tr>
            </a:tbl>
          </a:graphicData>
        </a:graphic>
      </p:graphicFrame>
      <p:cxnSp>
        <p:nvCxnSpPr>
          <p:cNvPr id="580" name="Google Shape;580;p65"/>
          <p:cNvCxnSpPr/>
          <p:nvPr/>
        </p:nvCxnSpPr>
        <p:spPr>
          <a:xfrm flipH="1" rot="10800000">
            <a:off x="4691225" y="2575800"/>
            <a:ext cx="413100" cy="42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81" name="Google Shape;581;p65"/>
          <p:cNvGraphicFramePr/>
          <p:nvPr/>
        </p:nvGraphicFramePr>
        <p:xfrm>
          <a:off x="7718048" y="1950167"/>
          <a:ext cx="3000000" cy="3000000"/>
        </p:xfrm>
        <a:graphic>
          <a:graphicData uri="http://schemas.openxmlformats.org/drawingml/2006/table">
            <a:tbl>
              <a:tblPr>
                <a:noFill/>
                <a:tableStyleId>{080EB0FA-C7F9-4582-8F4B-DCEE4DC7D821}</a:tableStyleId>
              </a:tblPr>
              <a:tblGrid>
                <a:gridCol w="695650"/>
              </a:tblGrid>
              <a:tr h="381000">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0</a:t>
                      </a:r>
                      <a:endParaRPr/>
                    </a:p>
                  </a:txBody>
                  <a:tcPr marT="91425" marB="91425" marR="91425" marL="91425"/>
                </a:tc>
              </a:tr>
            </a:tbl>
          </a:graphicData>
        </a:graphic>
      </p:graphicFrame>
      <p:pic>
        <p:nvPicPr>
          <p:cNvPr id="582" name="Google Shape;582;p65"/>
          <p:cNvPicPr preferRelativeResize="0"/>
          <p:nvPr/>
        </p:nvPicPr>
        <p:blipFill rotWithShape="1">
          <a:blip r:embed="rId5">
            <a:alphaModFix/>
          </a:blip>
          <a:srcRect b="0" l="0" r="0" t="0"/>
          <a:stretch/>
        </p:blipFill>
        <p:spPr>
          <a:xfrm>
            <a:off x="1468550" y="3946625"/>
            <a:ext cx="5243925" cy="695650"/>
          </a:xfrm>
          <a:prstGeom prst="rect">
            <a:avLst/>
          </a:prstGeom>
          <a:noFill/>
          <a:ln>
            <a:noFill/>
          </a:ln>
        </p:spPr>
      </p:pic>
      <p:sp>
        <p:nvSpPr>
          <p:cNvPr id="583" name="Google Shape;583;p65"/>
          <p:cNvSpPr/>
          <p:nvPr/>
        </p:nvSpPr>
        <p:spPr>
          <a:xfrm>
            <a:off x="6258250" y="2060550"/>
            <a:ext cx="1350300" cy="888900"/>
          </a:xfrm>
          <a:prstGeom prst="lef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Loss function</a:t>
            </a:r>
            <a:endParaRPr/>
          </a:p>
        </p:txBody>
      </p:sp>
      <p:sp>
        <p:nvSpPr>
          <p:cNvPr id="584" name="Google Shape;584;p65"/>
          <p:cNvSpPr txBox="1"/>
          <p:nvPr/>
        </p:nvSpPr>
        <p:spPr>
          <a:xfrm>
            <a:off x="6229200" y="4573525"/>
            <a:ext cx="24021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rPr>
              <a:t>Only the softmax output for the GT class is considered.</a:t>
            </a:r>
            <a:endParaRPr>
              <a:solidFill>
                <a:srgbClr val="FF6633"/>
              </a:solidFill>
            </a:endParaRPr>
          </a:p>
        </p:txBody>
      </p:sp>
      <p:cxnSp>
        <p:nvCxnSpPr>
          <p:cNvPr id="585" name="Google Shape;585;p65"/>
          <p:cNvCxnSpPr>
            <a:stCxn id="584" idx="0"/>
          </p:cNvCxnSpPr>
          <p:nvPr/>
        </p:nvCxnSpPr>
        <p:spPr>
          <a:xfrm rot="-5400000">
            <a:off x="7118100" y="3487675"/>
            <a:ext cx="1398000" cy="773700"/>
          </a:xfrm>
          <a:prstGeom prst="bentConnector3">
            <a:avLst>
              <a:gd fmla="val 50000" name="adj1"/>
            </a:avLst>
          </a:prstGeom>
          <a:noFill/>
          <a:ln cap="flat" cmpd="sng" w="28575">
            <a:solidFill>
              <a:srgbClr val="FF6633"/>
            </a:solidFill>
            <a:prstDash val="solid"/>
            <a:round/>
            <a:headEnd len="med" w="med" type="none"/>
            <a:tailEnd len="med" w="med" type="triangle"/>
          </a:ln>
        </p:spPr>
      </p:cxnSp>
      <p:cxnSp>
        <p:nvCxnSpPr>
          <p:cNvPr id="586" name="Google Shape;586;p65"/>
          <p:cNvCxnSpPr>
            <a:stCxn id="584" idx="1"/>
          </p:cNvCxnSpPr>
          <p:nvPr/>
        </p:nvCxnSpPr>
        <p:spPr>
          <a:xfrm rot="10800000">
            <a:off x="5469300" y="4315525"/>
            <a:ext cx="759900" cy="488700"/>
          </a:xfrm>
          <a:prstGeom prst="bentConnector3">
            <a:avLst>
              <a:gd fmla="val 100013" name="adj1"/>
            </a:avLst>
          </a:prstGeom>
          <a:noFill/>
          <a:ln cap="flat" cmpd="sng" w="28575">
            <a:solidFill>
              <a:srgbClr val="FF6633"/>
            </a:solidFill>
            <a:prstDash val="solid"/>
            <a:round/>
            <a:headEnd len="med" w="med" type="none"/>
            <a:tailEnd len="med" w="med" type="triangle"/>
          </a:ln>
        </p:spPr>
      </p:cxnSp>
      <p:sp>
        <p:nvSpPr>
          <p:cNvPr id="587" name="Google Shape;587;p65"/>
          <p:cNvSpPr txBox="1"/>
          <p:nvPr/>
        </p:nvSpPr>
        <p:spPr>
          <a:xfrm>
            <a:off x="4885484" y="13791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 output</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S(l)</a:t>
            </a:r>
            <a:endParaRPr>
              <a:solidFill>
                <a:srgbClr val="2980B9"/>
              </a:solidFill>
              <a:latin typeface="Ubuntu"/>
              <a:ea typeface="Ubuntu"/>
              <a:cs typeface="Ubuntu"/>
              <a:sym typeface="Ubuntu"/>
            </a:endParaRPr>
          </a:p>
        </p:txBody>
      </p:sp>
      <p:sp>
        <p:nvSpPr>
          <p:cNvPr id="588" name="Google Shape;588;p65"/>
          <p:cNvSpPr txBox="1"/>
          <p:nvPr/>
        </p:nvSpPr>
        <p:spPr>
          <a:xfrm>
            <a:off x="3326984" y="13791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Logit</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l</a:t>
            </a:r>
            <a:endParaRPr>
              <a:solidFill>
                <a:srgbClr val="2980B9"/>
              </a:solidFill>
              <a:latin typeface="Ubuntu"/>
              <a:ea typeface="Ubuntu"/>
              <a:cs typeface="Ubuntu"/>
              <a:sym typeface="Ubuntu"/>
            </a:endParaRPr>
          </a:p>
        </p:txBody>
      </p:sp>
      <p:sp>
        <p:nvSpPr>
          <p:cNvPr id="589" name="Google Shape;589;p65"/>
          <p:cNvSpPr txBox="1"/>
          <p:nvPr/>
        </p:nvSpPr>
        <p:spPr>
          <a:xfrm>
            <a:off x="7269534" y="1405800"/>
            <a:ext cx="1592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GT Label </a:t>
            </a:r>
            <a:endParaRPr>
              <a:solidFill>
                <a:srgbClr val="2980B9"/>
              </a:solidFill>
              <a:latin typeface="Ubuntu"/>
              <a:ea typeface="Ubuntu"/>
              <a:cs typeface="Ubuntu"/>
              <a:sym typeface="Ubuntu"/>
            </a:endParaRPr>
          </a:p>
          <a:p>
            <a:pPr indent="0" lvl="0" marL="0" rtl="0" algn="ctr">
              <a:spcBef>
                <a:spcPts val="0"/>
              </a:spcBef>
              <a:spcAft>
                <a:spcPts val="0"/>
              </a:spcAft>
              <a:buNone/>
            </a:pPr>
            <a:r>
              <a:rPr lang="en">
                <a:solidFill>
                  <a:srgbClr val="2980B9"/>
                </a:solidFill>
                <a:latin typeface="Ubuntu"/>
                <a:ea typeface="Ubuntu"/>
                <a:cs typeface="Ubuntu"/>
                <a:sym typeface="Ubuntu"/>
              </a:rPr>
              <a:t>y</a:t>
            </a:r>
            <a:endParaRPr>
              <a:solidFill>
                <a:srgbClr val="2980B9"/>
              </a:solidFill>
              <a:latin typeface="Ubuntu"/>
              <a:ea typeface="Ubuntu"/>
              <a:cs typeface="Ubuntu"/>
              <a:sym typeface="Ubuntu"/>
            </a:endParaRPr>
          </a:p>
        </p:txBody>
      </p:sp>
      <p:sp>
        <p:nvSpPr>
          <p:cNvPr id="590" name="Google Shape;590;p65"/>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Log-Likelihhod (NLL)</a:t>
            </a:r>
            <a:endParaRPr>
              <a:solidFill>
                <a:srgbClr val="2980B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6" name="Google Shape;596;p66"/>
          <p:cNvPicPr preferRelativeResize="0"/>
          <p:nvPr/>
        </p:nvPicPr>
        <p:blipFill rotWithShape="1">
          <a:blip r:embed="rId3">
            <a:alphaModFix/>
          </a:blip>
          <a:srcRect b="0" l="0" r="0" t="0"/>
          <a:stretch/>
        </p:blipFill>
        <p:spPr>
          <a:xfrm>
            <a:off x="1468550" y="3946625"/>
            <a:ext cx="5243925" cy="695650"/>
          </a:xfrm>
          <a:prstGeom prst="rect">
            <a:avLst/>
          </a:prstGeom>
          <a:noFill/>
          <a:ln>
            <a:noFill/>
          </a:ln>
        </p:spPr>
      </p:pic>
      <p:sp>
        <p:nvSpPr>
          <p:cNvPr id="597" name="Google Shape;597;p66"/>
          <p:cNvSpPr txBox="1"/>
          <p:nvPr/>
        </p:nvSpPr>
        <p:spPr>
          <a:xfrm>
            <a:off x="6229200" y="4421125"/>
            <a:ext cx="26940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latin typeface="Ubuntu"/>
                <a:ea typeface="Ubuntu"/>
                <a:cs typeface="Ubuntu"/>
                <a:sym typeface="Ubuntu"/>
              </a:rPr>
              <a:t>-log sets high losses for small confidence scores for GT class</a:t>
            </a:r>
            <a:endParaRPr>
              <a:solidFill>
                <a:srgbClr val="FF6633"/>
              </a:solidFill>
              <a:latin typeface="Ubuntu"/>
              <a:ea typeface="Ubuntu"/>
              <a:cs typeface="Ubuntu"/>
              <a:sym typeface="Ubuntu"/>
            </a:endParaRPr>
          </a:p>
        </p:txBody>
      </p:sp>
      <p:cxnSp>
        <p:nvCxnSpPr>
          <p:cNvPr id="598" name="Google Shape;598;p66"/>
          <p:cNvCxnSpPr/>
          <p:nvPr/>
        </p:nvCxnSpPr>
        <p:spPr>
          <a:xfrm rot="10800000">
            <a:off x="5362800" y="4224025"/>
            <a:ext cx="866400" cy="427800"/>
          </a:xfrm>
          <a:prstGeom prst="bentConnector3">
            <a:avLst>
              <a:gd fmla="val 100185" name="adj1"/>
            </a:avLst>
          </a:prstGeom>
          <a:noFill/>
          <a:ln cap="flat" cmpd="sng" w="28575">
            <a:solidFill>
              <a:srgbClr val="FF6633"/>
            </a:solidFill>
            <a:prstDash val="solid"/>
            <a:round/>
            <a:headEnd len="med" w="med" type="none"/>
            <a:tailEnd len="med" w="med" type="triangle"/>
          </a:ln>
        </p:spPr>
      </p:cxnSp>
      <p:pic>
        <p:nvPicPr>
          <p:cNvPr id="599" name="Google Shape;599;p66"/>
          <p:cNvPicPr preferRelativeResize="0"/>
          <p:nvPr/>
        </p:nvPicPr>
        <p:blipFill>
          <a:blip r:embed="rId4">
            <a:alphaModFix/>
          </a:blip>
          <a:stretch>
            <a:fillRect/>
          </a:stretch>
        </p:blipFill>
        <p:spPr>
          <a:xfrm>
            <a:off x="2659425" y="560525"/>
            <a:ext cx="4114800" cy="3096387"/>
          </a:xfrm>
          <a:prstGeom prst="rect">
            <a:avLst/>
          </a:prstGeom>
          <a:noFill/>
          <a:ln>
            <a:noFill/>
          </a:ln>
        </p:spPr>
      </p:pic>
      <p:sp>
        <p:nvSpPr>
          <p:cNvPr id="600" name="Google Shape;600;p66"/>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Log-Likelihood (NLL)</a:t>
            </a:r>
            <a:endParaRPr>
              <a:solidFill>
                <a:srgbClr val="2980B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sp>
        <p:nvSpPr>
          <p:cNvPr id="605" name="Google Shape;605;p67"/>
          <p:cNvSpPr txBox="1"/>
          <p:nvPr>
            <p:ph type="title"/>
          </p:nvPr>
        </p:nvSpPr>
        <p:spPr>
          <a:xfrm>
            <a:off x="152400" y="11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loss vs L2 for Classification</a:t>
            </a:r>
            <a:endParaRPr>
              <a:solidFill>
                <a:srgbClr val="2980B9"/>
              </a:solidFill>
            </a:endParaRPr>
          </a:p>
        </p:txBody>
      </p:sp>
      <p:sp>
        <p:nvSpPr>
          <p:cNvPr id="606" name="Google Shape;606;p67"/>
          <p:cNvSpPr txBox="1"/>
          <p:nvPr>
            <p:ph idx="1" type="body"/>
          </p:nvPr>
        </p:nvSpPr>
        <p:spPr>
          <a:xfrm>
            <a:off x="273775" y="1651175"/>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solidFill>
                  <a:schemeClr val="dk1"/>
                </a:solidFill>
                <a:latin typeface="Ubuntu"/>
                <a:ea typeface="Ubuntu"/>
                <a:cs typeface="Ubuntu"/>
                <a:sym typeface="Ubuntu"/>
              </a:rPr>
              <a:t>In general, cross-entropy loss works better than L2 loss:</a:t>
            </a:r>
            <a:endParaRPr>
              <a:solidFill>
                <a:schemeClr val="dk1"/>
              </a:solidFill>
              <a:latin typeface="Ubuntu"/>
              <a:ea typeface="Ubuntu"/>
              <a:cs typeface="Ubuntu"/>
              <a:sym typeface="Ubuntu"/>
            </a:endParaRPr>
          </a:p>
          <a:p>
            <a:pPr indent="0" lvl="0" marL="457200" marR="0" rtl="0" algn="l">
              <a:lnSpc>
                <a:spcPct val="100000"/>
              </a:lnSpc>
              <a:spcBef>
                <a:spcPts val="600"/>
              </a:spcBef>
              <a:spcAft>
                <a:spcPts val="0"/>
              </a:spcAft>
              <a:buNone/>
            </a:pPr>
            <a:r>
              <a:t/>
            </a:r>
            <a:endParaRPr>
              <a:solidFill>
                <a:schemeClr val="dk1"/>
              </a:solidFill>
              <a:latin typeface="Ubuntu"/>
              <a:ea typeface="Ubuntu"/>
              <a:cs typeface="Ubuntu"/>
              <a:sym typeface="Ubuntu"/>
            </a:endParaRPr>
          </a:p>
          <a:p>
            <a:pPr indent="-342900" lvl="1" marL="457200" marR="0" rtl="0" algn="l">
              <a:lnSpc>
                <a:spcPct val="100000"/>
              </a:lnSpc>
              <a:spcBef>
                <a:spcPts val="600"/>
              </a:spcBef>
              <a:spcAft>
                <a:spcPts val="0"/>
              </a:spcAft>
              <a:buClr>
                <a:schemeClr val="dk1"/>
              </a:buClr>
              <a:buSzPts val="1800"/>
              <a:buFont typeface="Ubuntu"/>
              <a:buChar char="○"/>
            </a:pPr>
            <a:r>
              <a:rPr lang="en" sz="1800">
                <a:solidFill>
                  <a:schemeClr val="dk1"/>
                </a:solidFill>
                <a:latin typeface="Ubuntu"/>
                <a:ea typeface="Ubuntu"/>
                <a:cs typeface="Ubuntu"/>
                <a:sym typeface="Ubuntu"/>
              </a:rPr>
              <a:t>Square error loss usually gives too much emphasis to incorrect outputs.</a:t>
            </a:r>
            <a:endParaRPr sz="1800">
              <a:solidFill>
                <a:schemeClr val="dk1"/>
              </a:solidFill>
              <a:latin typeface="Ubuntu"/>
              <a:ea typeface="Ubuntu"/>
              <a:cs typeface="Ubuntu"/>
              <a:sym typeface="Ubuntu"/>
            </a:endParaRPr>
          </a:p>
          <a:p>
            <a:pPr indent="0" lvl="0" marL="457200" marR="0" rtl="0" algn="l">
              <a:lnSpc>
                <a:spcPct val="100000"/>
              </a:lnSpc>
              <a:spcBef>
                <a:spcPts val="600"/>
              </a:spcBef>
              <a:spcAft>
                <a:spcPts val="0"/>
              </a:spcAft>
              <a:buNone/>
            </a:pPr>
            <a:r>
              <a:rPr lang="en" sz="1800">
                <a:solidFill>
                  <a:schemeClr val="dk1"/>
                </a:solidFill>
                <a:latin typeface="Ubuntu"/>
                <a:ea typeface="Ubuntu"/>
                <a:cs typeface="Ubuntu"/>
                <a:sym typeface="Ubuntu"/>
              </a:rPr>
              <a:t> </a:t>
            </a:r>
            <a:endParaRPr sz="1800">
              <a:solidFill>
                <a:schemeClr val="dk1"/>
              </a:solidFill>
              <a:latin typeface="Ubuntu"/>
              <a:ea typeface="Ubuntu"/>
              <a:cs typeface="Ubuntu"/>
              <a:sym typeface="Ubuntu"/>
            </a:endParaRPr>
          </a:p>
          <a:p>
            <a:pPr indent="-342900" lvl="1" marL="457200" marR="0" rtl="0" algn="l">
              <a:lnSpc>
                <a:spcPct val="100000"/>
              </a:lnSpc>
              <a:spcBef>
                <a:spcPts val="600"/>
              </a:spcBef>
              <a:spcAft>
                <a:spcPts val="0"/>
              </a:spcAft>
              <a:buClr>
                <a:schemeClr val="dk1"/>
              </a:buClr>
              <a:buSzPts val="1800"/>
              <a:buFont typeface="Ubuntu"/>
              <a:buChar char="○"/>
            </a:pPr>
            <a:r>
              <a:rPr lang="en" sz="1800">
                <a:solidFill>
                  <a:schemeClr val="dk1"/>
                </a:solidFill>
                <a:latin typeface="Ubuntu"/>
                <a:ea typeface="Ubuntu"/>
                <a:cs typeface="Ubuntu"/>
                <a:sym typeface="Ubuntu"/>
              </a:rPr>
              <a:t>In square error loss, as the output gets closer to either 0.0 or 1.0 the gradients get smaller, the change in weights gets smaller and training is slower.</a:t>
            </a:r>
            <a:endParaRPr sz="1800">
              <a:solidFill>
                <a:schemeClr val="dk1"/>
              </a:solidFill>
              <a:latin typeface="Ubuntu"/>
              <a:ea typeface="Ubuntu"/>
              <a:cs typeface="Ubuntu"/>
              <a:sym typeface="Ubuntu"/>
            </a:endParaRPr>
          </a:p>
        </p:txBody>
      </p:sp>
      <p:sp>
        <p:nvSpPr>
          <p:cNvPr id="607" name="Google Shape;607;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8" name="Google Shape;608;p67"/>
          <p:cNvSpPr/>
          <p:nvPr/>
        </p:nvSpPr>
        <p:spPr>
          <a:xfrm>
            <a:off x="314250" y="812450"/>
            <a:ext cx="8158200" cy="7470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Could we use regression losses (eg. L1, L2) to address a classification task ?</a:t>
            </a:r>
            <a:endParaRPr sz="1800">
              <a:solidFill>
                <a:srgbClr val="FF6633"/>
              </a:solidFill>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8"/>
          <p:cNvSpPr txBox="1"/>
          <p:nvPr>
            <p:ph idx="1" type="body"/>
          </p:nvPr>
        </p:nvSpPr>
        <p:spPr>
          <a:xfrm>
            <a:off x="225775" y="695275"/>
            <a:ext cx="3951000" cy="15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Ubuntu"/>
                <a:ea typeface="Ubuntu"/>
                <a:cs typeface="Ubuntu"/>
                <a:sym typeface="Ubuntu"/>
              </a:rPr>
              <a:t>Motivation for this lecture</a:t>
            </a:r>
            <a:r>
              <a:rPr lang="en" sz="1800">
                <a:solidFill>
                  <a:schemeClr val="dk1"/>
                </a:solidFill>
                <a:latin typeface="Ubuntu"/>
                <a:ea typeface="Ubuntu"/>
                <a:cs typeface="Ubuntu"/>
                <a:sym typeface="Ubuntu"/>
              </a:rPr>
              <a:t>: </a:t>
            </a:r>
            <a:endParaRPr sz="1800">
              <a:solidFill>
                <a:schemeClr val="dk1"/>
              </a:solidFill>
              <a:latin typeface="Ubuntu"/>
              <a:ea typeface="Ubuntu"/>
              <a:cs typeface="Ubuntu"/>
              <a:sym typeface="Ubuntu"/>
            </a:endParaRPr>
          </a:p>
          <a:p>
            <a:pPr indent="0" lvl="0" marL="0" rtl="0" algn="l">
              <a:spcBef>
                <a:spcPts val="1600"/>
              </a:spcBef>
              <a:spcAft>
                <a:spcPts val="1600"/>
              </a:spcAft>
              <a:buNone/>
            </a:pPr>
            <a:r>
              <a:rPr lang="en" sz="1800">
                <a:solidFill>
                  <a:schemeClr val="dk1"/>
                </a:solidFill>
                <a:latin typeface="Ubuntu"/>
                <a:ea typeface="Ubuntu"/>
                <a:cs typeface="Ubuntu"/>
                <a:sym typeface="Ubuntu"/>
              </a:rPr>
              <a:t>if we had a way to estimate the gradient of the loss (▽L) with respect to the parameter(s), we could use gradient descent to optimize them.</a:t>
            </a:r>
            <a:endParaRPr sz="1800">
              <a:solidFill>
                <a:schemeClr val="dk1"/>
              </a:solidFill>
              <a:latin typeface="Ubuntu"/>
              <a:ea typeface="Ubuntu"/>
              <a:cs typeface="Ubuntu"/>
              <a:sym typeface="Ubuntu"/>
            </a:endParaRPr>
          </a:p>
        </p:txBody>
      </p:sp>
      <p:pic>
        <p:nvPicPr>
          <p:cNvPr id="614" name="Google Shape;614;p68"/>
          <p:cNvPicPr preferRelativeResize="0"/>
          <p:nvPr/>
        </p:nvPicPr>
        <p:blipFill rotWithShape="1">
          <a:blip r:embed="rId3">
            <a:alphaModFix/>
          </a:blip>
          <a:srcRect b="0" l="6818" r="5761" t="0"/>
          <a:stretch/>
        </p:blipFill>
        <p:spPr>
          <a:xfrm>
            <a:off x="4427650" y="1095875"/>
            <a:ext cx="4404649" cy="3322949"/>
          </a:xfrm>
          <a:prstGeom prst="rect">
            <a:avLst/>
          </a:prstGeom>
          <a:noFill/>
          <a:ln>
            <a:noFill/>
          </a:ln>
        </p:spPr>
      </p:pic>
      <p:sp>
        <p:nvSpPr>
          <p:cNvPr id="615" name="Google Shape;615;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6" name="Google Shape;616;p68"/>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Reminder: Gradient Descent (GD)</a:t>
            </a:r>
            <a:endParaRPr/>
          </a:p>
        </p:txBody>
      </p:sp>
      <p:sp>
        <p:nvSpPr>
          <p:cNvPr id="617" name="Google Shape;617;p68"/>
          <p:cNvSpPr txBox="1"/>
          <p:nvPr/>
        </p:nvSpPr>
        <p:spPr>
          <a:xfrm>
            <a:off x="1547525" y="2763100"/>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Descend</a:t>
            </a:r>
            <a:endParaRPr b="1">
              <a:solidFill>
                <a:schemeClr val="accent4"/>
              </a:solidFill>
              <a:latin typeface="Ubuntu"/>
              <a:ea typeface="Ubuntu"/>
              <a:cs typeface="Ubuntu"/>
              <a:sym typeface="Ubuntu"/>
            </a:endParaRPr>
          </a:p>
          <a:p>
            <a:pPr indent="0" lvl="0" marL="0" rtl="0" algn="ctr">
              <a:spcBef>
                <a:spcPts val="0"/>
              </a:spcBef>
              <a:spcAft>
                <a:spcPts val="0"/>
              </a:spcAft>
              <a:buNone/>
            </a:pPr>
            <a:r>
              <a:rPr lang="en">
                <a:solidFill>
                  <a:schemeClr val="accent4"/>
                </a:solidFill>
                <a:latin typeface="Ubuntu"/>
                <a:ea typeface="Ubuntu"/>
                <a:cs typeface="Ubuntu"/>
                <a:sym typeface="Ubuntu"/>
              </a:rPr>
              <a:t>(minus sign)</a:t>
            </a:r>
            <a:endParaRPr>
              <a:solidFill>
                <a:schemeClr val="accent4"/>
              </a:solidFill>
              <a:latin typeface="Ubuntu"/>
              <a:ea typeface="Ubuntu"/>
              <a:cs typeface="Ubuntu"/>
              <a:sym typeface="Ubuntu"/>
            </a:endParaRPr>
          </a:p>
        </p:txBody>
      </p:sp>
      <p:pic>
        <p:nvPicPr>
          <p:cNvPr id="618" name="Google Shape;618;p68"/>
          <p:cNvPicPr preferRelativeResize="0"/>
          <p:nvPr/>
        </p:nvPicPr>
        <p:blipFill>
          <a:blip r:embed="rId4">
            <a:alphaModFix/>
          </a:blip>
          <a:stretch>
            <a:fillRect/>
          </a:stretch>
        </p:blipFill>
        <p:spPr>
          <a:xfrm>
            <a:off x="509963" y="3695025"/>
            <a:ext cx="3269895" cy="365760"/>
          </a:xfrm>
          <a:prstGeom prst="rect">
            <a:avLst/>
          </a:prstGeom>
          <a:noFill/>
          <a:ln>
            <a:noFill/>
          </a:ln>
        </p:spPr>
      </p:pic>
      <p:sp>
        <p:nvSpPr>
          <p:cNvPr id="619" name="Google Shape;619;p68"/>
          <p:cNvSpPr/>
          <p:nvPr/>
        </p:nvSpPr>
        <p:spPr>
          <a:xfrm>
            <a:off x="2411225" y="4088575"/>
            <a:ext cx="218400" cy="3936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8"/>
          <p:cNvSpPr/>
          <p:nvPr/>
        </p:nvSpPr>
        <p:spPr>
          <a:xfrm flipH="1" rot="10800000">
            <a:off x="2143350" y="3301425"/>
            <a:ext cx="218400" cy="393600"/>
          </a:xfrm>
          <a:prstGeom prst="up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8"/>
          <p:cNvSpPr txBox="1"/>
          <p:nvPr/>
        </p:nvSpPr>
        <p:spPr>
          <a:xfrm>
            <a:off x="1840025" y="4509975"/>
            <a:ext cx="1467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Ubuntu"/>
                <a:ea typeface="Ubuntu"/>
                <a:cs typeface="Ubuntu"/>
                <a:sym typeface="Ubuntu"/>
              </a:rPr>
              <a:t>Learning</a:t>
            </a:r>
            <a:endParaRPr b="1">
              <a:solidFill>
                <a:schemeClr val="accent4"/>
              </a:solidFill>
              <a:latin typeface="Ubuntu"/>
              <a:ea typeface="Ubuntu"/>
              <a:cs typeface="Ubuntu"/>
              <a:sym typeface="Ubuntu"/>
            </a:endParaRPr>
          </a:p>
          <a:p>
            <a:pPr indent="0" lvl="0" marL="0" rtl="0" algn="ctr">
              <a:spcBef>
                <a:spcPts val="0"/>
              </a:spcBef>
              <a:spcAft>
                <a:spcPts val="0"/>
              </a:spcAft>
              <a:buNone/>
            </a:pPr>
            <a:r>
              <a:rPr b="1" lang="en">
                <a:solidFill>
                  <a:schemeClr val="accent4"/>
                </a:solidFill>
                <a:latin typeface="Ubuntu"/>
                <a:ea typeface="Ubuntu"/>
                <a:cs typeface="Ubuntu"/>
                <a:sym typeface="Ubuntu"/>
              </a:rPr>
              <a:t>rate (LR)</a:t>
            </a:r>
            <a:endParaRPr b="1">
              <a:solidFill>
                <a:schemeClr val="accent4"/>
              </a:solidFill>
              <a:latin typeface="Ubuntu"/>
              <a:ea typeface="Ubuntu"/>
              <a:cs typeface="Ubuntu"/>
              <a:sym typeface="Ubuntu"/>
            </a:endParaRPr>
          </a:p>
        </p:txBody>
      </p:sp>
      <p:sp>
        <p:nvSpPr>
          <p:cNvPr id="622" name="Google Shape;622;p68"/>
          <p:cNvSpPr/>
          <p:nvPr/>
        </p:nvSpPr>
        <p:spPr>
          <a:xfrm>
            <a:off x="4349700" y="1234750"/>
            <a:ext cx="4446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FF"/>
                </a:solidFill>
              </a:rPr>
              <a:t>L</a:t>
            </a:r>
            <a:r>
              <a:rPr baseline="-25000" lang="en">
                <a:solidFill>
                  <a:srgbClr val="0000FF"/>
                </a:solidFill>
              </a:rPr>
              <a:t>w</a:t>
            </a:r>
            <a:endParaRPr baseline="-25000">
              <a:solidFill>
                <a:srgbClr val="0000FF"/>
              </a:solidFill>
            </a:endParaRPr>
          </a:p>
        </p:txBody>
      </p:sp>
      <p:sp>
        <p:nvSpPr>
          <p:cNvPr id="623" name="Google Shape;623;p68"/>
          <p:cNvSpPr/>
          <p:nvPr/>
        </p:nvSpPr>
        <p:spPr>
          <a:xfrm>
            <a:off x="7154325" y="1495775"/>
            <a:ext cx="472800" cy="26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8"/>
          <p:cNvSpPr/>
          <p:nvPr/>
        </p:nvSpPr>
        <p:spPr>
          <a:xfrm>
            <a:off x="6166550" y="2786950"/>
            <a:ext cx="261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8"/>
          <p:cNvSpPr/>
          <p:nvPr/>
        </p:nvSpPr>
        <p:spPr>
          <a:xfrm>
            <a:off x="8472450" y="2786950"/>
            <a:ext cx="261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9" name="Shape 629"/>
        <p:cNvGrpSpPr/>
        <p:nvPr/>
      </p:nvGrpSpPr>
      <p:grpSpPr>
        <a:xfrm>
          <a:off x="0" y="0"/>
          <a:ext cx="0" cy="0"/>
          <a:chOff x="0" y="0"/>
          <a:chExt cx="0" cy="0"/>
        </a:xfrm>
      </p:grpSpPr>
      <p:sp>
        <p:nvSpPr>
          <p:cNvPr id="630" name="Google Shape;630;p69"/>
          <p:cNvSpPr txBox="1"/>
          <p:nvPr>
            <p:ph type="title"/>
          </p:nvPr>
        </p:nvSpPr>
        <p:spPr>
          <a:xfrm>
            <a:off x="154250" y="161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other courses: Convex optimization</a:t>
            </a:r>
            <a:endParaRPr/>
          </a:p>
        </p:txBody>
      </p:sp>
      <p:sp>
        <p:nvSpPr>
          <p:cNvPr id="631" name="Google Shape;631;p69"/>
          <p:cNvSpPr txBox="1"/>
          <p:nvPr>
            <p:ph idx="1" type="body"/>
          </p:nvPr>
        </p:nvSpPr>
        <p:spPr>
          <a:xfrm>
            <a:off x="311700" y="1152475"/>
            <a:ext cx="4497900" cy="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Ubuntu"/>
                <a:ea typeface="Ubuntu"/>
                <a:cs typeface="Ubuntu"/>
                <a:sym typeface="Ubuntu"/>
              </a:rPr>
              <a:t>A function is convex if for all α ∈ [0,1]:</a:t>
            </a:r>
            <a:endParaRPr>
              <a:solidFill>
                <a:srgbClr val="000000"/>
              </a:solidFill>
              <a:latin typeface="Ubuntu"/>
              <a:ea typeface="Ubuntu"/>
              <a:cs typeface="Ubuntu"/>
              <a:sym typeface="Ubuntu"/>
            </a:endParaRPr>
          </a:p>
          <a:p>
            <a:pPr indent="0" lvl="0" marL="0" rtl="0" algn="l">
              <a:spcBef>
                <a:spcPts val="1000"/>
              </a:spcBef>
              <a:spcAft>
                <a:spcPts val="1000"/>
              </a:spcAft>
              <a:buNone/>
            </a:pPr>
            <a:r>
              <a:t/>
            </a:r>
            <a:endParaRPr/>
          </a:p>
        </p:txBody>
      </p:sp>
      <p:pic>
        <p:nvPicPr>
          <p:cNvPr id="632" name="Google Shape;632;p69"/>
          <p:cNvPicPr preferRelativeResize="0"/>
          <p:nvPr/>
        </p:nvPicPr>
        <p:blipFill>
          <a:blip r:embed="rId3">
            <a:alphaModFix/>
          </a:blip>
          <a:stretch>
            <a:fillRect/>
          </a:stretch>
        </p:blipFill>
        <p:spPr>
          <a:xfrm>
            <a:off x="643095" y="1740445"/>
            <a:ext cx="4133100" cy="219425"/>
          </a:xfrm>
          <a:prstGeom prst="rect">
            <a:avLst/>
          </a:prstGeom>
          <a:noFill/>
          <a:ln>
            <a:noFill/>
          </a:ln>
        </p:spPr>
      </p:pic>
      <p:sp>
        <p:nvSpPr>
          <p:cNvPr id="633" name="Google Shape;633;p69"/>
          <p:cNvSpPr txBox="1"/>
          <p:nvPr>
            <p:ph idx="1" type="body"/>
          </p:nvPr>
        </p:nvSpPr>
        <p:spPr>
          <a:xfrm>
            <a:off x="363900" y="2283525"/>
            <a:ext cx="44979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Ubuntu"/>
                <a:ea typeface="Ubuntu"/>
                <a:cs typeface="Ubuntu"/>
                <a:sym typeface="Ubuntu"/>
              </a:rPr>
              <a:t>Examples</a:t>
            </a:r>
            <a:endParaRPr>
              <a:solidFill>
                <a:srgbClr val="000000"/>
              </a:solidFill>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a:solidFill>
                  <a:srgbClr val="000000"/>
                </a:solidFill>
                <a:latin typeface="Ubuntu"/>
                <a:ea typeface="Ubuntu"/>
                <a:cs typeface="Ubuntu"/>
                <a:sym typeface="Ubuntu"/>
              </a:rPr>
              <a:t>Quadratics</a:t>
            </a:r>
            <a:endParaRPr>
              <a:solidFill>
                <a:srgbClr val="000000"/>
              </a:solidFill>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a:solidFill>
                  <a:srgbClr val="000000"/>
                </a:solidFill>
                <a:latin typeface="Ubuntu"/>
                <a:ea typeface="Ubuntu"/>
                <a:cs typeface="Ubuntu"/>
                <a:sym typeface="Ubuntu"/>
              </a:rPr>
              <a:t>2-norms</a:t>
            </a:r>
            <a:endParaRPr>
              <a:solidFill>
                <a:srgbClr val="000000"/>
              </a:solidFill>
              <a:latin typeface="Ubuntu"/>
              <a:ea typeface="Ubuntu"/>
              <a:cs typeface="Ubuntu"/>
              <a:sym typeface="Ubuntu"/>
            </a:endParaRPr>
          </a:p>
          <a:p>
            <a:pPr indent="0" lvl="0" marL="0" rtl="0" algn="l">
              <a:spcBef>
                <a:spcPts val="1000"/>
              </a:spcBef>
              <a:spcAft>
                <a:spcPts val="0"/>
              </a:spcAft>
              <a:buNone/>
            </a:pPr>
            <a:r>
              <a:rPr lang="en">
                <a:solidFill>
                  <a:srgbClr val="000000"/>
                </a:solidFill>
                <a:latin typeface="Ubuntu"/>
                <a:ea typeface="Ubuntu"/>
                <a:cs typeface="Ubuntu"/>
                <a:sym typeface="Ubuntu"/>
              </a:rPr>
              <a:t>Properties</a:t>
            </a:r>
            <a:endParaRPr>
              <a:solidFill>
                <a:srgbClr val="000000"/>
              </a:solidFill>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a:solidFill>
                  <a:srgbClr val="000000"/>
                </a:solidFill>
                <a:latin typeface="Ubuntu"/>
                <a:ea typeface="Ubuntu"/>
                <a:cs typeface="Ubuntu"/>
                <a:sym typeface="Ubuntu"/>
              </a:rPr>
              <a:t>All local minima have same value as the global minimum</a:t>
            </a:r>
            <a:endParaRPr>
              <a:solidFill>
                <a:srgbClr val="000000"/>
              </a:solidFill>
              <a:latin typeface="Ubuntu"/>
              <a:ea typeface="Ubuntu"/>
              <a:cs typeface="Ubuntu"/>
              <a:sym typeface="Ubuntu"/>
            </a:endParaRPr>
          </a:p>
          <a:p>
            <a:pPr indent="0" lvl="0" marL="0" rtl="0" algn="l">
              <a:spcBef>
                <a:spcPts val="1000"/>
              </a:spcBef>
              <a:spcAft>
                <a:spcPts val="0"/>
              </a:spcAft>
              <a:buNone/>
            </a:pPr>
            <a:r>
              <a:t/>
            </a:r>
            <a:endParaRPr>
              <a:solidFill>
                <a:srgbClr val="000000"/>
              </a:solidFill>
              <a:latin typeface="Ubuntu"/>
              <a:ea typeface="Ubuntu"/>
              <a:cs typeface="Ubuntu"/>
              <a:sym typeface="Ubuntu"/>
            </a:endParaRPr>
          </a:p>
          <a:p>
            <a:pPr indent="0" lvl="0" marL="0" rtl="0" algn="l">
              <a:spcBef>
                <a:spcPts val="1000"/>
              </a:spcBef>
              <a:spcAft>
                <a:spcPts val="1000"/>
              </a:spcAft>
              <a:buNone/>
            </a:pPr>
            <a:r>
              <a:t/>
            </a:r>
            <a:endParaRPr>
              <a:solidFill>
                <a:srgbClr val="000000"/>
              </a:solidFill>
              <a:latin typeface="Ubuntu"/>
              <a:ea typeface="Ubuntu"/>
              <a:cs typeface="Ubuntu"/>
              <a:sym typeface="Ubuntu"/>
            </a:endParaRPr>
          </a:p>
        </p:txBody>
      </p:sp>
      <p:sp>
        <p:nvSpPr>
          <p:cNvPr id="634" name="Google Shape;634;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5" name="Google Shape;635;p69"/>
          <p:cNvPicPr preferRelativeResize="0"/>
          <p:nvPr/>
        </p:nvPicPr>
        <p:blipFill>
          <a:blip r:embed="rId4">
            <a:alphaModFix/>
          </a:blip>
          <a:stretch>
            <a:fillRect/>
          </a:stretch>
        </p:blipFill>
        <p:spPr>
          <a:xfrm>
            <a:off x="5014200" y="1170125"/>
            <a:ext cx="3750953" cy="334069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1" name="Google Shape;641;p70"/>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Stochastic Gradient Descent (SGD)</a:t>
            </a:r>
            <a:endParaRPr/>
          </a:p>
        </p:txBody>
      </p:sp>
      <p:sp>
        <p:nvSpPr>
          <p:cNvPr id="642" name="Google Shape;642;p70"/>
          <p:cNvSpPr/>
          <p:nvPr/>
        </p:nvSpPr>
        <p:spPr>
          <a:xfrm>
            <a:off x="8472450" y="2786950"/>
            <a:ext cx="261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0"/>
          <p:cNvSpPr txBox="1"/>
          <p:nvPr/>
        </p:nvSpPr>
        <p:spPr>
          <a:xfrm>
            <a:off x="311700" y="1304875"/>
            <a:ext cx="8145900" cy="27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SGD: estimate the gradient using a subset of the examples</a:t>
            </a:r>
            <a:endParaRPr sz="1800">
              <a:latin typeface="Ubuntu"/>
              <a:ea typeface="Ubuntu"/>
              <a:cs typeface="Ubuntu"/>
              <a:sym typeface="Ubuntu"/>
            </a:endParaRPr>
          </a:p>
          <a:p>
            <a:pPr indent="-342900" lvl="0" marL="457200" rtl="0" algn="l">
              <a:spcBef>
                <a:spcPts val="1000"/>
              </a:spcBef>
              <a:spcAft>
                <a:spcPts val="0"/>
              </a:spcAft>
              <a:buClr>
                <a:srgbClr val="000000"/>
              </a:buClr>
              <a:buSzPts val="1800"/>
              <a:buFont typeface="Proxima Nova"/>
              <a:buChar char="●"/>
            </a:pPr>
            <a:r>
              <a:rPr lang="en" sz="1800">
                <a:latin typeface="Ubuntu"/>
                <a:ea typeface="Ubuntu"/>
                <a:cs typeface="Ubuntu"/>
                <a:sym typeface="Ubuntu"/>
              </a:rPr>
              <a:t>Pick a </a:t>
            </a:r>
            <a:r>
              <a:rPr b="1" lang="en" sz="1800">
                <a:latin typeface="Ubuntu"/>
                <a:ea typeface="Ubuntu"/>
                <a:cs typeface="Ubuntu"/>
                <a:sym typeface="Ubuntu"/>
              </a:rPr>
              <a:t>single random training example</a:t>
            </a:r>
            <a:endParaRPr b="1" sz="1800">
              <a:latin typeface="Ubuntu"/>
              <a:ea typeface="Ubuntu"/>
              <a:cs typeface="Ubuntu"/>
              <a:sym typeface="Ubuntu"/>
            </a:endParaRPr>
          </a:p>
          <a:p>
            <a:pPr indent="-342900" lvl="0" marL="457200" rtl="0" algn="l">
              <a:spcBef>
                <a:spcPts val="1000"/>
              </a:spcBef>
              <a:spcAft>
                <a:spcPts val="0"/>
              </a:spcAft>
              <a:buClr>
                <a:srgbClr val="000000"/>
              </a:buClr>
              <a:buSzPts val="1800"/>
              <a:buFont typeface="Proxima Nova"/>
              <a:buChar char="●"/>
            </a:pPr>
            <a:r>
              <a:rPr b="1" lang="en" sz="1800">
                <a:latin typeface="Ubuntu"/>
                <a:ea typeface="Ubuntu"/>
                <a:cs typeface="Ubuntu"/>
                <a:sym typeface="Ubuntu"/>
              </a:rPr>
              <a:t>Estimate</a:t>
            </a:r>
            <a:r>
              <a:rPr lang="en" sz="1800">
                <a:latin typeface="Ubuntu"/>
                <a:ea typeface="Ubuntu"/>
                <a:cs typeface="Ubuntu"/>
                <a:sym typeface="Ubuntu"/>
              </a:rPr>
              <a:t> a (noisy) loss on this single training example</a:t>
            </a:r>
            <a:r>
              <a:rPr b="1" lang="en" sz="1800">
                <a:latin typeface="Ubuntu"/>
                <a:ea typeface="Ubuntu"/>
                <a:cs typeface="Ubuntu"/>
                <a:sym typeface="Ubuntu"/>
              </a:rPr>
              <a:t> </a:t>
            </a:r>
            <a:r>
              <a:rPr lang="en" sz="1800">
                <a:latin typeface="Ubuntu"/>
                <a:ea typeface="Ubuntu"/>
                <a:cs typeface="Ubuntu"/>
                <a:sym typeface="Ubuntu"/>
              </a:rPr>
              <a:t>(the </a:t>
            </a:r>
            <a:r>
              <a:rPr i="1" lang="en" sz="1800">
                <a:latin typeface="Ubuntu"/>
                <a:ea typeface="Ubuntu"/>
                <a:cs typeface="Ubuntu"/>
                <a:sym typeface="Ubuntu"/>
              </a:rPr>
              <a:t>stochastic</a:t>
            </a:r>
            <a:r>
              <a:rPr lang="en" sz="1800">
                <a:latin typeface="Ubuntu"/>
                <a:ea typeface="Ubuntu"/>
                <a:cs typeface="Ubuntu"/>
                <a:sym typeface="Ubuntu"/>
              </a:rPr>
              <a:t> gradient)</a:t>
            </a:r>
            <a:endParaRPr sz="1800">
              <a:latin typeface="Ubuntu"/>
              <a:ea typeface="Ubuntu"/>
              <a:cs typeface="Ubuntu"/>
              <a:sym typeface="Ubuntu"/>
            </a:endParaRPr>
          </a:p>
          <a:p>
            <a:pPr indent="-342900" lvl="0" marL="457200" rtl="0" algn="l">
              <a:spcBef>
                <a:spcPts val="1000"/>
              </a:spcBef>
              <a:spcAft>
                <a:spcPts val="0"/>
              </a:spcAft>
              <a:buClr>
                <a:srgbClr val="000000"/>
              </a:buClr>
              <a:buSzPts val="1800"/>
              <a:buFont typeface="Ubuntu"/>
              <a:buChar char="●"/>
            </a:pPr>
            <a:r>
              <a:rPr lang="en" sz="1800">
                <a:latin typeface="Ubuntu"/>
                <a:ea typeface="Ubuntu"/>
                <a:cs typeface="Ubuntu"/>
                <a:sym typeface="Ubuntu"/>
              </a:rPr>
              <a:t>Compute gradient wrt. this loss</a:t>
            </a:r>
            <a:endParaRPr sz="1800">
              <a:latin typeface="Ubuntu"/>
              <a:ea typeface="Ubuntu"/>
              <a:cs typeface="Ubuntu"/>
              <a:sym typeface="Ubuntu"/>
            </a:endParaRPr>
          </a:p>
          <a:p>
            <a:pPr indent="-342900" lvl="0" marL="457200" rtl="0" algn="l">
              <a:spcBef>
                <a:spcPts val="1000"/>
              </a:spcBef>
              <a:spcAft>
                <a:spcPts val="0"/>
              </a:spcAft>
              <a:buClr>
                <a:srgbClr val="000000"/>
              </a:buClr>
              <a:buSzPts val="1800"/>
              <a:buFont typeface="Ubuntu"/>
              <a:buChar char="●"/>
            </a:pPr>
            <a:r>
              <a:rPr lang="en" sz="1800">
                <a:latin typeface="Ubuntu"/>
                <a:ea typeface="Ubuntu"/>
                <a:cs typeface="Ubuntu"/>
                <a:sym typeface="Ubuntu"/>
              </a:rPr>
              <a:t>Take a step of gradient descent using the estimated loss</a:t>
            </a:r>
            <a:endParaRPr sz="1800">
              <a:latin typeface="Ubuntu"/>
              <a:ea typeface="Ubuntu"/>
              <a:cs typeface="Ubuntu"/>
              <a:sym typeface="Ubuntu"/>
            </a:endParaRPr>
          </a:p>
          <a:p>
            <a:pPr indent="0" lvl="0" marL="0" rtl="0" algn="l">
              <a:spcBef>
                <a:spcPts val="1000"/>
              </a:spcBef>
              <a:spcAft>
                <a:spcPts val="0"/>
              </a:spcAft>
              <a:buNone/>
            </a:pPr>
            <a:r>
              <a:t/>
            </a:r>
            <a:endParaRPr sz="1800">
              <a:latin typeface="Ubuntu"/>
              <a:ea typeface="Ubuntu"/>
              <a:cs typeface="Ubuntu"/>
              <a:sym typeface="Ubuntu"/>
            </a:endParaRPr>
          </a:p>
          <a:p>
            <a:pPr indent="0" lvl="0" marL="0" rtl="0" algn="l">
              <a:spcBef>
                <a:spcPts val="1000"/>
              </a:spcBef>
              <a:spcAft>
                <a:spcPts val="1000"/>
              </a:spcAft>
              <a:buNone/>
            </a:pPr>
            <a:r>
              <a:t/>
            </a:r>
            <a:endParaRPr sz="1800">
              <a:latin typeface="Ubuntu"/>
              <a:ea typeface="Ubuntu"/>
              <a:cs typeface="Ubuntu"/>
              <a:sym typeface="Ubuntu"/>
            </a:endParaRPr>
          </a:p>
        </p:txBody>
      </p:sp>
      <p:sp>
        <p:nvSpPr>
          <p:cNvPr id="644" name="Google Shape;644;p70"/>
          <p:cNvSpPr txBox="1"/>
          <p:nvPr/>
        </p:nvSpPr>
        <p:spPr>
          <a:xfrm>
            <a:off x="47925" y="4773275"/>
            <a:ext cx="53580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Slide: </a:t>
            </a:r>
            <a:r>
              <a:rPr lang="en" sz="1200" u="sng">
                <a:solidFill>
                  <a:srgbClr val="0097A7"/>
                </a:solidFill>
                <a:latin typeface="Proxima Nova"/>
                <a:ea typeface="Proxima Nova"/>
                <a:cs typeface="Proxima Nova"/>
                <a:sym typeface="Proxima Nova"/>
                <a:hlinkClick r:id="rId3">
                  <a:extLst>
                    <a:ext uri="{A12FA001-AC4F-418D-AE19-62706E023703}">
                      <ahyp:hlinkClr val="tx"/>
                    </a:ext>
                  </a:extLst>
                </a:hlinkClick>
              </a:rPr>
              <a:t>Kevin McGuinness</a:t>
            </a:r>
            <a:r>
              <a:rPr lang="en" sz="1200">
                <a:latin typeface="Proxima Nova"/>
                <a:ea typeface="Proxima Nova"/>
                <a:cs typeface="Proxima Nova"/>
                <a:sym typeface="Proxima Nova"/>
              </a:rPr>
              <a:t> (DCU)</a:t>
            </a:r>
            <a:endParaRPr sz="12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5"/>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Motivation</a:t>
            </a:r>
            <a:endParaRPr>
              <a:solidFill>
                <a:srgbClr val="2980B9"/>
              </a:solidFill>
            </a:endParaRPr>
          </a:p>
        </p:txBody>
      </p:sp>
      <p:sp>
        <p:nvSpPr>
          <p:cNvPr id="168" name="Google Shape;16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9" name="Google Shape;169;p35"/>
          <p:cNvPicPr preferRelativeResize="0"/>
          <p:nvPr/>
        </p:nvPicPr>
        <p:blipFill>
          <a:blip r:embed="rId3">
            <a:alphaModFix/>
          </a:blip>
          <a:stretch>
            <a:fillRect/>
          </a:stretch>
        </p:blipFill>
        <p:spPr>
          <a:xfrm>
            <a:off x="1485700" y="985025"/>
            <a:ext cx="6172606" cy="4131275"/>
          </a:xfrm>
          <a:prstGeom prst="rect">
            <a:avLst/>
          </a:prstGeom>
          <a:noFill/>
          <a:ln>
            <a:noFill/>
          </a:ln>
        </p:spPr>
      </p:pic>
      <p:sp>
        <p:nvSpPr>
          <p:cNvPr id="170" name="Google Shape;170;p35"/>
          <p:cNvSpPr/>
          <p:nvPr/>
        </p:nvSpPr>
        <p:spPr>
          <a:xfrm>
            <a:off x="3806350" y="1642125"/>
            <a:ext cx="2931300" cy="2659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35"/>
          <p:cNvPicPr preferRelativeResize="0"/>
          <p:nvPr/>
        </p:nvPicPr>
        <p:blipFill>
          <a:blip r:embed="rId4">
            <a:alphaModFix/>
          </a:blip>
          <a:stretch>
            <a:fillRect/>
          </a:stretch>
        </p:blipFill>
        <p:spPr>
          <a:xfrm>
            <a:off x="3904600" y="1715648"/>
            <a:ext cx="2833050" cy="2497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0" name="Google Shape;650;p71"/>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Stochastic Gradient Descent (SGD)</a:t>
            </a:r>
            <a:endParaRPr/>
          </a:p>
        </p:txBody>
      </p:sp>
      <p:sp>
        <p:nvSpPr>
          <p:cNvPr id="651" name="Google Shape;651;p71"/>
          <p:cNvSpPr/>
          <p:nvPr/>
        </p:nvSpPr>
        <p:spPr>
          <a:xfrm>
            <a:off x="8472450" y="2786950"/>
            <a:ext cx="261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1"/>
          <p:cNvSpPr txBox="1"/>
          <p:nvPr/>
        </p:nvSpPr>
        <p:spPr>
          <a:xfrm>
            <a:off x="47925" y="4773275"/>
            <a:ext cx="53580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Slide: </a:t>
            </a:r>
            <a:r>
              <a:rPr lang="en" sz="1200" u="sng">
                <a:solidFill>
                  <a:srgbClr val="0097A7"/>
                </a:solidFill>
                <a:latin typeface="Proxima Nova"/>
                <a:ea typeface="Proxima Nova"/>
                <a:cs typeface="Proxima Nova"/>
                <a:sym typeface="Proxima Nova"/>
                <a:hlinkClick r:id="rId3">
                  <a:extLst>
                    <a:ext uri="{A12FA001-AC4F-418D-AE19-62706E023703}">
                      <ahyp:hlinkClr val="tx"/>
                    </a:ext>
                  </a:extLst>
                </a:hlinkClick>
              </a:rPr>
              <a:t>Kevin McGuinness</a:t>
            </a:r>
            <a:r>
              <a:rPr lang="en" sz="1200">
                <a:latin typeface="Proxima Nova"/>
                <a:ea typeface="Proxima Nova"/>
                <a:cs typeface="Proxima Nova"/>
                <a:sym typeface="Proxima Nova"/>
              </a:rPr>
              <a:t> (DCU)</a:t>
            </a:r>
            <a:endParaRPr sz="1200">
              <a:latin typeface="Proxima Nova"/>
              <a:ea typeface="Proxima Nova"/>
              <a:cs typeface="Proxima Nova"/>
              <a:sym typeface="Proxima Nova"/>
            </a:endParaRPr>
          </a:p>
        </p:txBody>
      </p:sp>
      <p:pic>
        <p:nvPicPr>
          <p:cNvPr id="653" name="Google Shape;653;p71"/>
          <p:cNvPicPr preferRelativeResize="0"/>
          <p:nvPr/>
        </p:nvPicPr>
        <p:blipFill>
          <a:blip r:embed="rId4">
            <a:alphaModFix/>
          </a:blip>
          <a:stretch>
            <a:fillRect/>
          </a:stretch>
        </p:blipFill>
        <p:spPr>
          <a:xfrm>
            <a:off x="2404899" y="777500"/>
            <a:ext cx="3941676" cy="3908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9" name="Google Shape;659;p72"/>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Mini-batch Stochastic Gradient Descent (SGD)</a:t>
            </a:r>
            <a:endParaRPr/>
          </a:p>
        </p:txBody>
      </p:sp>
      <p:sp>
        <p:nvSpPr>
          <p:cNvPr id="660" name="Google Shape;660;p72"/>
          <p:cNvSpPr/>
          <p:nvPr/>
        </p:nvSpPr>
        <p:spPr>
          <a:xfrm>
            <a:off x="8472450" y="2786950"/>
            <a:ext cx="261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2"/>
          <p:cNvSpPr txBox="1"/>
          <p:nvPr/>
        </p:nvSpPr>
        <p:spPr>
          <a:xfrm>
            <a:off x="311700" y="847675"/>
            <a:ext cx="8520600" cy="3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Ubuntu"/>
                <a:ea typeface="Ubuntu"/>
                <a:cs typeface="Ubuntu"/>
                <a:sym typeface="Ubuntu"/>
              </a:rPr>
              <a:t>SGD Advantages</a:t>
            </a:r>
            <a:endParaRPr b="1" sz="1800">
              <a:latin typeface="Ubuntu"/>
              <a:ea typeface="Ubuntu"/>
              <a:cs typeface="Ubuntu"/>
              <a:sym typeface="Ubuntu"/>
            </a:endParaRPr>
          </a:p>
          <a:p>
            <a:pPr indent="-342900" lvl="0" marL="457200" rtl="0" algn="l">
              <a:spcBef>
                <a:spcPts val="1000"/>
              </a:spcBef>
              <a:spcAft>
                <a:spcPts val="0"/>
              </a:spcAft>
              <a:buClr>
                <a:srgbClr val="000000"/>
              </a:buClr>
              <a:buSzPts val="1800"/>
              <a:buFont typeface="Ubuntu"/>
              <a:buChar char="●"/>
            </a:pPr>
            <a:r>
              <a:rPr lang="en" sz="1800">
                <a:latin typeface="Ubuntu"/>
                <a:ea typeface="Ubuntu"/>
                <a:cs typeface="Ubuntu"/>
                <a:sym typeface="Ubuntu"/>
              </a:rPr>
              <a:t>Very fast (only need to compute gradient on single example)</a:t>
            </a:r>
            <a:endParaRPr sz="1800">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sz="1800">
                <a:latin typeface="Ubuntu"/>
                <a:ea typeface="Ubuntu"/>
                <a:cs typeface="Ubuntu"/>
                <a:sym typeface="Ubuntu"/>
              </a:rPr>
              <a:t>Memory efficient (does not need the full dataset to compute gradient)</a:t>
            </a:r>
            <a:endParaRPr sz="1800">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sz="1800">
                <a:latin typeface="Ubuntu"/>
                <a:ea typeface="Ubuntu"/>
                <a:cs typeface="Ubuntu"/>
                <a:sym typeface="Ubuntu"/>
              </a:rPr>
              <a:t>Online (don’t need full dataset at each step)</a:t>
            </a:r>
            <a:endParaRPr sz="1800">
              <a:latin typeface="Ubuntu"/>
              <a:ea typeface="Ubuntu"/>
              <a:cs typeface="Ubuntu"/>
              <a:sym typeface="Ubuntu"/>
            </a:endParaRPr>
          </a:p>
          <a:p>
            <a:pPr indent="0" lvl="0" marL="0" rtl="0" algn="l">
              <a:spcBef>
                <a:spcPts val="1000"/>
              </a:spcBef>
              <a:spcAft>
                <a:spcPts val="0"/>
              </a:spcAft>
              <a:buNone/>
            </a:pPr>
            <a:r>
              <a:rPr b="1" lang="en" sz="1800">
                <a:latin typeface="Ubuntu"/>
                <a:ea typeface="Ubuntu"/>
                <a:cs typeface="Ubuntu"/>
                <a:sym typeface="Ubuntu"/>
              </a:rPr>
              <a:t>SGD Disadvantages</a:t>
            </a:r>
            <a:endParaRPr b="1" sz="1800">
              <a:latin typeface="Ubuntu"/>
              <a:ea typeface="Ubuntu"/>
              <a:cs typeface="Ubuntu"/>
              <a:sym typeface="Ubuntu"/>
            </a:endParaRPr>
          </a:p>
          <a:p>
            <a:pPr indent="-342900" lvl="0" marL="457200" rtl="0" algn="l">
              <a:spcBef>
                <a:spcPts val="1000"/>
              </a:spcBef>
              <a:spcAft>
                <a:spcPts val="0"/>
              </a:spcAft>
              <a:buClr>
                <a:srgbClr val="000000"/>
              </a:buClr>
              <a:buSzPts val="1800"/>
              <a:buFont typeface="Ubuntu"/>
              <a:buChar char="●"/>
            </a:pPr>
            <a:r>
              <a:rPr lang="en" sz="1800">
                <a:latin typeface="Ubuntu"/>
                <a:ea typeface="Ubuntu"/>
                <a:cs typeface="Ubuntu"/>
                <a:sym typeface="Ubuntu"/>
              </a:rPr>
              <a:t>Gradient is very noisy, may not always point in correct direction</a:t>
            </a:r>
            <a:endParaRPr sz="1800">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sz="1800">
                <a:latin typeface="Ubuntu"/>
                <a:ea typeface="Ubuntu"/>
                <a:cs typeface="Ubuntu"/>
                <a:sym typeface="Ubuntu"/>
              </a:rPr>
              <a:t>Convergence can be slower</a:t>
            </a:r>
            <a:endParaRPr sz="1800">
              <a:latin typeface="Ubuntu"/>
              <a:ea typeface="Ubuntu"/>
              <a:cs typeface="Ubuntu"/>
              <a:sym typeface="Ubuntu"/>
            </a:endParaRPr>
          </a:p>
          <a:p>
            <a:pPr indent="0" lvl="0" marL="0" rtl="0" algn="l">
              <a:spcBef>
                <a:spcPts val="1000"/>
              </a:spcBef>
              <a:spcAft>
                <a:spcPts val="0"/>
              </a:spcAft>
              <a:buNone/>
            </a:pPr>
            <a:r>
              <a:rPr b="1" lang="en" sz="1800">
                <a:latin typeface="Ubuntu"/>
                <a:ea typeface="Ubuntu"/>
                <a:cs typeface="Ubuntu"/>
                <a:sym typeface="Ubuntu"/>
              </a:rPr>
              <a:t>In practice: </a:t>
            </a:r>
            <a:r>
              <a:rPr b="1" lang="en" sz="1800">
                <a:highlight>
                  <a:srgbClr val="FFFF00"/>
                </a:highlight>
                <a:latin typeface="Ubuntu"/>
                <a:ea typeface="Ubuntu"/>
                <a:cs typeface="Ubuntu"/>
                <a:sym typeface="Ubuntu"/>
              </a:rPr>
              <a:t>Mini-batch SGD</a:t>
            </a:r>
            <a:endParaRPr b="1" sz="1800">
              <a:highlight>
                <a:srgbClr val="FFFF00"/>
              </a:highlight>
              <a:latin typeface="Ubuntu"/>
              <a:ea typeface="Ubuntu"/>
              <a:cs typeface="Ubuntu"/>
              <a:sym typeface="Ubuntu"/>
            </a:endParaRPr>
          </a:p>
          <a:p>
            <a:pPr indent="-342900" lvl="0" marL="457200" rtl="0" algn="l">
              <a:spcBef>
                <a:spcPts val="1000"/>
              </a:spcBef>
              <a:spcAft>
                <a:spcPts val="0"/>
              </a:spcAft>
              <a:buClr>
                <a:srgbClr val="000000"/>
              </a:buClr>
              <a:buSzPts val="1800"/>
              <a:buFont typeface="Ubuntu"/>
              <a:buChar char="●"/>
            </a:pPr>
            <a:r>
              <a:rPr lang="en" sz="1800">
                <a:latin typeface="Ubuntu"/>
                <a:ea typeface="Ubuntu"/>
                <a:cs typeface="Ubuntu"/>
                <a:sym typeface="Ubuntu"/>
              </a:rPr>
              <a:t>Estimate gradient on small batch of training examples (say 50)</a:t>
            </a:r>
            <a:endParaRPr sz="1800">
              <a:latin typeface="Ubuntu"/>
              <a:ea typeface="Ubuntu"/>
              <a:cs typeface="Ubuntu"/>
              <a:sym typeface="Ubuntu"/>
            </a:endParaRPr>
          </a:p>
          <a:p>
            <a:pPr indent="-342900" lvl="0" marL="457200" rtl="0" algn="l">
              <a:spcBef>
                <a:spcPts val="0"/>
              </a:spcBef>
              <a:spcAft>
                <a:spcPts val="0"/>
              </a:spcAft>
              <a:buClr>
                <a:srgbClr val="000000"/>
              </a:buClr>
              <a:buSzPts val="1800"/>
              <a:buFont typeface="Proxima Nova"/>
              <a:buChar char="●"/>
            </a:pPr>
            <a:r>
              <a:rPr lang="en" sz="1800">
                <a:latin typeface="Ubuntu"/>
                <a:ea typeface="Ubuntu"/>
                <a:cs typeface="Ubuntu"/>
                <a:sym typeface="Ubuntu"/>
              </a:rPr>
              <a:t>Known as </a:t>
            </a:r>
            <a:r>
              <a:rPr b="1" lang="en" sz="1800">
                <a:latin typeface="Ubuntu"/>
                <a:ea typeface="Ubuntu"/>
                <a:cs typeface="Ubuntu"/>
                <a:sym typeface="Ubuntu"/>
              </a:rPr>
              <a:t>mini-batch stochastic gradient descent</a:t>
            </a:r>
            <a:endParaRPr b="1" sz="1800">
              <a:latin typeface="Ubuntu"/>
              <a:ea typeface="Ubuntu"/>
              <a:cs typeface="Ubuntu"/>
              <a:sym typeface="Ubuntu"/>
            </a:endParaRPr>
          </a:p>
          <a:p>
            <a:pPr indent="0" lvl="0" marL="0" rtl="0" algn="l">
              <a:spcBef>
                <a:spcPts val="1000"/>
              </a:spcBef>
              <a:spcAft>
                <a:spcPts val="1000"/>
              </a:spcAft>
              <a:buNone/>
            </a:pPr>
            <a:r>
              <a:t/>
            </a:r>
            <a:endParaRPr sz="1800">
              <a:latin typeface="Ubuntu"/>
              <a:ea typeface="Ubuntu"/>
              <a:cs typeface="Ubuntu"/>
              <a:sym typeface="Ubuntu"/>
            </a:endParaRPr>
          </a:p>
        </p:txBody>
      </p:sp>
      <p:sp>
        <p:nvSpPr>
          <p:cNvPr id="662" name="Google Shape;662;p72"/>
          <p:cNvSpPr txBox="1"/>
          <p:nvPr/>
        </p:nvSpPr>
        <p:spPr>
          <a:xfrm>
            <a:off x="47925" y="4773275"/>
            <a:ext cx="53580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Slide: </a:t>
            </a:r>
            <a:r>
              <a:rPr lang="en" sz="1200" u="sng">
                <a:solidFill>
                  <a:srgbClr val="0097A7"/>
                </a:solidFill>
                <a:latin typeface="Proxima Nova"/>
                <a:ea typeface="Proxima Nova"/>
                <a:cs typeface="Proxima Nova"/>
                <a:sym typeface="Proxima Nova"/>
                <a:hlinkClick r:id="rId3">
                  <a:extLst>
                    <a:ext uri="{A12FA001-AC4F-418D-AE19-62706E023703}">
                      <ahyp:hlinkClr val="tx"/>
                    </a:ext>
                  </a:extLst>
                </a:hlinkClick>
              </a:rPr>
              <a:t>Kevin McGuinness</a:t>
            </a:r>
            <a:r>
              <a:rPr lang="en" sz="1200">
                <a:latin typeface="Proxima Nova"/>
                <a:ea typeface="Proxima Nova"/>
                <a:cs typeface="Proxima Nova"/>
                <a:sym typeface="Proxima Nova"/>
              </a:rPr>
              <a:t> (DCU)</a:t>
            </a:r>
            <a:endParaRPr sz="1200">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8" name="Google Shape;668;p73"/>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Mini-batch Stochastic Gradient Descent (SGD)</a:t>
            </a:r>
            <a:endParaRPr/>
          </a:p>
        </p:txBody>
      </p:sp>
      <p:sp>
        <p:nvSpPr>
          <p:cNvPr id="669" name="Google Shape;669;p73"/>
          <p:cNvSpPr/>
          <p:nvPr/>
        </p:nvSpPr>
        <p:spPr>
          <a:xfrm>
            <a:off x="8472450" y="2786950"/>
            <a:ext cx="261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3"/>
          <p:cNvSpPr txBox="1"/>
          <p:nvPr/>
        </p:nvSpPr>
        <p:spPr>
          <a:xfrm>
            <a:off x="311700" y="695275"/>
            <a:ext cx="80751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Computing the gradient for the full dataset at each step is slow</a:t>
            </a:r>
            <a:endParaRPr sz="1800">
              <a:latin typeface="Ubuntu"/>
              <a:ea typeface="Ubuntu"/>
              <a:cs typeface="Ubuntu"/>
              <a:sym typeface="Ubuntu"/>
            </a:endParaRPr>
          </a:p>
          <a:p>
            <a:pPr indent="-342900" lvl="0" marL="457200" rtl="0" algn="l">
              <a:spcBef>
                <a:spcPts val="1000"/>
              </a:spcBef>
              <a:spcAft>
                <a:spcPts val="0"/>
              </a:spcAft>
              <a:buClr>
                <a:srgbClr val="000000"/>
              </a:buClr>
              <a:buSzPts val="1800"/>
              <a:buFont typeface="Ubuntu"/>
              <a:buChar char="●"/>
            </a:pPr>
            <a:r>
              <a:rPr lang="en" sz="1800">
                <a:latin typeface="Ubuntu"/>
                <a:ea typeface="Ubuntu"/>
                <a:cs typeface="Ubuntu"/>
                <a:sym typeface="Ubuntu"/>
              </a:rPr>
              <a:t>Especially if the dataset is large!</a:t>
            </a:r>
            <a:endParaRPr sz="1800">
              <a:latin typeface="Ubuntu"/>
              <a:ea typeface="Ubuntu"/>
              <a:cs typeface="Ubuntu"/>
              <a:sym typeface="Ubuntu"/>
            </a:endParaRPr>
          </a:p>
          <a:p>
            <a:pPr indent="0" lvl="0" marL="457200" rtl="0" algn="l">
              <a:spcBef>
                <a:spcPts val="1000"/>
              </a:spcBef>
              <a:spcAft>
                <a:spcPts val="0"/>
              </a:spcAft>
              <a:buNone/>
            </a:pPr>
            <a:r>
              <a:t/>
            </a:r>
            <a:endParaRPr sz="1800">
              <a:latin typeface="Ubuntu"/>
              <a:ea typeface="Ubuntu"/>
              <a:cs typeface="Ubuntu"/>
              <a:sym typeface="Ubuntu"/>
            </a:endParaRPr>
          </a:p>
          <a:p>
            <a:pPr indent="0" lvl="0" marL="0" rtl="0" algn="l">
              <a:spcBef>
                <a:spcPts val="1000"/>
              </a:spcBef>
              <a:spcAft>
                <a:spcPts val="0"/>
              </a:spcAft>
              <a:buNone/>
            </a:pPr>
            <a:r>
              <a:rPr lang="en" sz="1800">
                <a:latin typeface="Ubuntu"/>
                <a:ea typeface="Ubuntu"/>
                <a:cs typeface="Ubuntu"/>
                <a:sym typeface="Ubuntu"/>
              </a:rPr>
              <a:t>For most losses we care about, the total loss can be expressed as a sum (or average) of losses on the individual examples</a:t>
            </a:r>
            <a:endParaRPr sz="1800">
              <a:latin typeface="Ubuntu"/>
              <a:ea typeface="Ubuntu"/>
              <a:cs typeface="Ubuntu"/>
              <a:sym typeface="Ubuntu"/>
            </a:endParaRPr>
          </a:p>
          <a:p>
            <a:pPr indent="0" lvl="0" marL="0" rtl="0" algn="l">
              <a:spcBef>
                <a:spcPts val="1000"/>
              </a:spcBef>
              <a:spcAft>
                <a:spcPts val="0"/>
              </a:spcAft>
              <a:buNone/>
            </a:pPr>
            <a:r>
              <a:t/>
            </a:r>
            <a:endParaRPr sz="1800">
              <a:latin typeface="Ubuntu"/>
              <a:ea typeface="Ubuntu"/>
              <a:cs typeface="Ubuntu"/>
              <a:sym typeface="Ubuntu"/>
            </a:endParaRPr>
          </a:p>
          <a:p>
            <a:pPr indent="0" lvl="0" marL="0" rtl="0" algn="l">
              <a:spcBef>
                <a:spcPts val="1000"/>
              </a:spcBef>
              <a:spcAft>
                <a:spcPts val="0"/>
              </a:spcAft>
              <a:buNone/>
            </a:pPr>
            <a:r>
              <a:t/>
            </a:r>
            <a:endParaRPr sz="1800">
              <a:latin typeface="Ubuntu"/>
              <a:ea typeface="Ubuntu"/>
              <a:cs typeface="Ubuntu"/>
              <a:sym typeface="Ubuntu"/>
            </a:endParaRPr>
          </a:p>
          <a:p>
            <a:pPr indent="0" lvl="0" marL="0" rtl="0" algn="l">
              <a:spcBef>
                <a:spcPts val="1000"/>
              </a:spcBef>
              <a:spcAft>
                <a:spcPts val="1000"/>
              </a:spcAft>
              <a:buNone/>
            </a:pPr>
            <a:r>
              <a:rPr lang="en" sz="1800">
                <a:latin typeface="Ubuntu"/>
                <a:ea typeface="Ubuntu"/>
                <a:cs typeface="Ubuntu"/>
                <a:sym typeface="Ubuntu"/>
              </a:rPr>
              <a:t>The gradient is the average of the gradients on individual examples</a:t>
            </a:r>
            <a:endParaRPr sz="1800">
              <a:latin typeface="Ubuntu"/>
              <a:ea typeface="Ubuntu"/>
              <a:cs typeface="Ubuntu"/>
              <a:sym typeface="Ubuntu"/>
            </a:endParaRPr>
          </a:p>
        </p:txBody>
      </p:sp>
      <p:pic>
        <p:nvPicPr>
          <p:cNvPr id="671" name="Google Shape;671;p73"/>
          <p:cNvPicPr preferRelativeResize="0"/>
          <p:nvPr/>
        </p:nvPicPr>
        <p:blipFill>
          <a:blip r:embed="rId3">
            <a:alphaModFix/>
          </a:blip>
          <a:stretch>
            <a:fillRect/>
          </a:stretch>
        </p:blipFill>
        <p:spPr>
          <a:xfrm>
            <a:off x="3424250" y="2629938"/>
            <a:ext cx="2081050" cy="790650"/>
          </a:xfrm>
          <a:prstGeom prst="rect">
            <a:avLst/>
          </a:prstGeom>
          <a:noFill/>
          <a:ln>
            <a:noFill/>
          </a:ln>
        </p:spPr>
      </p:pic>
      <p:pic>
        <p:nvPicPr>
          <p:cNvPr id="672" name="Google Shape;672;p73"/>
          <p:cNvPicPr preferRelativeResize="0"/>
          <p:nvPr/>
        </p:nvPicPr>
        <p:blipFill>
          <a:blip r:embed="rId4">
            <a:alphaModFix/>
          </a:blip>
          <a:stretch>
            <a:fillRect/>
          </a:stretch>
        </p:blipFill>
        <p:spPr>
          <a:xfrm>
            <a:off x="3294460" y="3964398"/>
            <a:ext cx="2340637" cy="790650"/>
          </a:xfrm>
          <a:prstGeom prst="rect">
            <a:avLst/>
          </a:prstGeom>
          <a:noFill/>
          <a:ln>
            <a:noFill/>
          </a:ln>
        </p:spPr>
      </p:pic>
      <p:sp>
        <p:nvSpPr>
          <p:cNvPr id="673" name="Google Shape;673;p73"/>
          <p:cNvSpPr txBox="1"/>
          <p:nvPr/>
        </p:nvSpPr>
        <p:spPr>
          <a:xfrm>
            <a:off x="47925" y="4773275"/>
            <a:ext cx="53580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Slide: </a:t>
            </a:r>
            <a:r>
              <a:rPr lang="en" sz="1200" u="sng">
                <a:solidFill>
                  <a:srgbClr val="0097A7"/>
                </a:solidFill>
                <a:latin typeface="Proxima Nova"/>
                <a:ea typeface="Proxima Nova"/>
                <a:cs typeface="Proxima Nova"/>
                <a:sym typeface="Proxima Nova"/>
                <a:hlinkClick r:id="rId5">
                  <a:extLst>
                    <a:ext uri="{A12FA001-AC4F-418D-AE19-62706E023703}">
                      <ahyp:hlinkClr val="tx"/>
                    </a:ext>
                  </a:extLst>
                </a:hlinkClick>
              </a:rPr>
              <a:t>Kevin McGuinness</a:t>
            </a:r>
            <a:r>
              <a:rPr lang="en" sz="1200">
                <a:latin typeface="Proxima Nova"/>
                <a:ea typeface="Proxima Nova"/>
                <a:cs typeface="Proxima Nova"/>
                <a:sym typeface="Proxima Nova"/>
              </a:rPr>
              <a:t> (DCU)</a:t>
            </a:r>
            <a:endParaRPr sz="1200">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7" name="Shape 677"/>
        <p:cNvGrpSpPr/>
        <p:nvPr/>
      </p:nvGrpSpPr>
      <p:grpSpPr>
        <a:xfrm>
          <a:off x="0" y="0"/>
          <a:ext cx="0" cy="0"/>
          <a:chOff x="0" y="0"/>
          <a:chExt cx="0" cy="0"/>
        </a:xfrm>
      </p:grpSpPr>
      <p:sp>
        <p:nvSpPr>
          <p:cNvPr id="678" name="Google Shape;678;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9" name="Google Shape;679;p74"/>
          <p:cNvSpPr/>
          <p:nvPr/>
        </p:nvSpPr>
        <p:spPr>
          <a:xfrm>
            <a:off x="7154325" y="1495775"/>
            <a:ext cx="472800" cy="26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4"/>
          <p:cNvSpPr/>
          <p:nvPr/>
        </p:nvSpPr>
        <p:spPr>
          <a:xfrm>
            <a:off x="8472450" y="2786950"/>
            <a:ext cx="261000" cy="32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1" name="Google Shape;681;p74"/>
          <p:cNvPicPr preferRelativeResize="0"/>
          <p:nvPr/>
        </p:nvPicPr>
        <p:blipFill>
          <a:blip r:embed="rId3">
            <a:alphaModFix/>
          </a:blip>
          <a:stretch>
            <a:fillRect/>
          </a:stretch>
        </p:blipFill>
        <p:spPr>
          <a:xfrm>
            <a:off x="1099997" y="606188"/>
            <a:ext cx="6944007" cy="3775313"/>
          </a:xfrm>
          <a:prstGeom prst="rect">
            <a:avLst/>
          </a:prstGeom>
          <a:noFill/>
          <a:ln>
            <a:noFill/>
          </a:ln>
        </p:spPr>
      </p:pic>
      <p:sp>
        <p:nvSpPr>
          <p:cNvPr id="682" name="Google Shape;682;p74"/>
          <p:cNvSpPr txBox="1"/>
          <p:nvPr/>
        </p:nvSpPr>
        <p:spPr>
          <a:xfrm>
            <a:off x="2308275" y="1878775"/>
            <a:ext cx="1870200" cy="5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9715"/>
                </a:solidFill>
                <a:latin typeface="Lato"/>
                <a:ea typeface="Lato"/>
                <a:cs typeface="Lato"/>
                <a:sym typeface="Lato"/>
              </a:rPr>
              <a:t>He et al. (original)</a:t>
            </a:r>
            <a:endParaRPr b="1">
              <a:solidFill>
                <a:srgbClr val="FF9715"/>
              </a:solidFill>
              <a:latin typeface="Lato"/>
              <a:ea typeface="Lato"/>
              <a:cs typeface="Lato"/>
              <a:sym typeface="Lato"/>
            </a:endParaRPr>
          </a:p>
        </p:txBody>
      </p:sp>
      <p:cxnSp>
        <p:nvCxnSpPr>
          <p:cNvPr id="683" name="Google Shape;683;p74"/>
          <p:cNvCxnSpPr>
            <a:stCxn id="682" idx="2"/>
          </p:cNvCxnSpPr>
          <p:nvPr/>
        </p:nvCxnSpPr>
        <p:spPr>
          <a:xfrm flipH="1">
            <a:off x="2998575" y="2390875"/>
            <a:ext cx="244800" cy="757200"/>
          </a:xfrm>
          <a:prstGeom prst="straightConnector1">
            <a:avLst/>
          </a:prstGeom>
          <a:noFill/>
          <a:ln cap="flat" cmpd="sng" w="19050">
            <a:solidFill>
              <a:srgbClr val="FF9715"/>
            </a:solidFill>
            <a:prstDash val="solid"/>
            <a:round/>
            <a:headEnd len="med" w="med" type="none"/>
            <a:tailEnd len="med" w="med" type="triangle"/>
          </a:ln>
        </p:spPr>
      </p:cxnSp>
      <p:sp>
        <p:nvSpPr>
          <p:cNvPr id="684" name="Google Shape;684;p74"/>
          <p:cNvSpPr txBox="1"/>
          <p:nvPr/>
        </p:nvSpPr>
        <p:spPr>
          <a:xfrm>
            <a:off x="72150" y="4417150"/>
            <a:ext cx="84552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Goyal, Priya, Piotr Dollár, Ross Girshick, Pieter Noordhuis, Lukasz Wesolowski, Aapo Kyrola, Andrew Tulloch, Yangqing Jia, and Kaiming He. </a:t>
            </a:r>
            <a:r>
              <a:rPr lang="en" sz="1200" u="sng">
                <a:solidFill>
                  <a:srgbClr val="0097A7"/>
                </a:solidFill>
                <a:latin typeface="Ubuntu"/>
                <a:ea typeface="Ubuntu"/>
                <a:cs typeface="Ubuntu"/>
                <a:sym typeface="Ubuntu"/>
                <a:hlinkClick r:id="rId4">
                  <a:extLst>
                    <a:ext uri="{A12FA001-AC4F-418D-AE19-62706E023703}">
                      <ahyp:hlinkClr val="tx"/>
                    </a:ext>
                  </a:extLst>
                </a:hlinkClick>
              </a:rPr>
              <a:t>"Accurate, large minibatch SGD: training imagenet in 1 hour."</a:t>
            </a:r>
            <a:r>
              <a:rPr lang="en" sz="1200">
                <a:latin typeface="Ubuntu"/>
                <a:ea typeface="Ubuntu"/>
                <a:cs typeface="Ubuntu"/>
                <a:sym typeface="Ubuntu"/>
              </a:rPr>
              <a:t> arXiv preprint arXiv:1706.02677 (2017).</a:t>
            </a:r>
            <a:br>
              <a:rPr lang="en" sz="1200">
                <a:latin typeface="Ubuntu"/>
                <a:ea typeface="Ubuntu"/>
                <a:cs typeface="Ubuntu"/>
                <a:sym typeface="Ubuntu"/>
              </a:rPr>
            </a:br>
            <a:endParaRPr sz="1200">
              <a:latin typeface="Ubuntu"/>
              <a:ea typeface="Ubuntu"/>
              <a:cs typeface="Ubuntu"/>
              <a:sym typeface="Ubuntu"/>
            </a:endParaRPr>
          </a:p>
        </p:txBody>
      </p:sp>
      <p:sp>
        <p:nvSpPr>
          <p:cNvPr id="685" name="Google Shape;685;p74"/>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Mini-batch Stochastic Gradient Descent (SGD)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1" name="Google Shape;691;p75"/>
          <p:cNvSpPr txBox="1"/>
          <p:nvPr/>
        </p:nvSpPr>
        <p:spPr>
          <a:xfrm>
            <a:off x="18350" y="4730325"/>
            <a:ext cx="83859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James D. McCaffrey, </a:t>
            </a:r>
            <a:r>
              <a:rPr lang="en" sz="1200" u="sng">
                <a:solidFill>
                  <a:schemeClr val="hlink"/>
                </a:solidFill>
                <a:latin typeface="Ubuntu"/>
                <a:ea typeface="Ubuntu"/>
                <a:cs typeface="Ubuntu"/>
                <a:sym typeface="Ubuntu"/>
                <a:hlinkClick r:id="rId3"/>
              </a:rPr>
              <a:t>Why you should use cross-entropy instead of classification error</a:t>
            </a:r>
            <a:r>
              <a:rPr lang="en" sz="1200">
                <a:latin typeface="Ubuntu"/>
                <a:ea typeface="Ubuntu"/>
                <a:cs typeface="Ubuntu"/>
                <a:sym typeface="Ubuntu"/>
              </a:rPr>
              <a:t> (2016).</a:t>
            </a:r>
            <a:endParaRPr sz="1200">
              <a:latin typeface="Ubuntu"/>
              <a:ea typeface="Ubuntu"/>
              <a:cs typeface="Ubuntu"/>
              <a:sym typeface="Ubuntu"/>
            </a:endParaRPr>
          </a:p>
        </p:txBody>
      </p:sp>
      <p:sp>
        <p:nvSpPr>
          <p:cNvPr id="692" name="Google Shape;692;p75"/>
          <p:cNvSpPr txBox="1"/>
          <p:nvPr/>
        </p:nvSpPr>
        <p:spPr>
          <a:xfrm>
            <a:off x="160750" y="982800"/>
            <a:ext cx="8520600" cy="7851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FF6633"/>
              </a:buClr>
              <a:buSzPts val="1800"/>
              <a:buFont typeface="Ubuntu"/>
              <a:buAutoNum type="alphaLcParenR"/>
            </a:pPr>
            <a:r>
              <a:rPr lang="en" sz="1800">
                <a:solidFill>
                  <a:srgbClr val="FF6633"/>
                </a:solidFill>
                <a:latin typeface="Ubuntu"/>
                <a:ea typeface="Ubuntu"/>
                <a:cs typeface="Ubuntu"/>
                <a:sym typeface="Ubuntu"/>
              </a:rPr>
              <a:t>Compute the accuracy of the predictions</a:t>
            </a:r>
            <a:endParaRPr sz="1800">
              <a:solidFill>
                <a:srgbClr val="FF6633"/>
              </a:solidFill>
              <a:latin typeface="Ubuntu"/>
              <a:ea typeface="Ubuntu"/>
              <a:cs typeface="Ubuntu"/>
              <a:sym typeface="Ubuntu"/>
            </a:endParaRPr>
          </a:p>
          <a:p>
            <a:pPr indent="-342900" lvl="0" marL="457200" rtl="0" algn="just">
              <a:lnSpc>
                <a:spcPct val="115000"/>
              </a:lnSpc>
              <a:spcBef>
                <a:spcPts val="0"/>
              </a:spcBef>
              <a:spcAft>
                <a:spcPts val="0"/>
              </a:spcAft>
              <a:buClr>
                <a:srgbClr val="FF6633"/>
              </a:buClr>
              <a:buSzPts val="1800"/>
              <a:buFont typeface="Ubuntu"/>
              <a:buAutoNum type="alphaLcParenR"/>
            </a:pPr>
            <a:r>
              <a:rPr lang="en" sz="1800">
                <a:solidFill>
                  <a:srgbClr val="FF6633"/>
                </a:solidFill>
                <a:latin typeface="Ubuntu"/>
                <a:ea typeface="Ubuntu"/>
                <a:cs typeface="Ubuntu"/>
                <a:sym typeface="Ubuntu"/>
              </a:rPr>
              <a:t>Compute the cross-entropy loss of the prediction</a:t>
            </a:r>
            <a:endParaRPr sz="1800">
              <a:solidFill>
                <a:srgbClr val="FF6633"/>
              </a:solidFill>
              <a:latin typeface="Ubuntu"/>
              <a:ea typeface="Ubuntu"/>
              <a:cs typeface="Ubuntu"/>
              <a:sym typeface="Ubuntu"/>
            </a:endParaRPr>
          </a:p>
        </p:txBody>
      </p:sp>
      <p:graphicFrame>
        <p:nvGraphicFramePr>
          <p:cNvPr id="693" name="Google Shape;693;p75"/>
          <p:cNvGraphicFramePr/>
          <p:nvPr/>
        </p:nvGraphicFramePr>
        <p:xfrm>
          <a:off x="581700" y="28993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0.3</a:t>
                      </a:r>
                      <a:endParaRPr/>
                    </a:p>
                  </a:txBody>
                  <a:tcPr marT="91425" marB="91425" marR="91425" marL="91425"/>
                </a:tc>
              </a:tr>
              <a:tr h="381000">
                <a:tc>
                  <a:txBody>
                    <a:bodyPr/>
                    <a:lstStyle/>
                    <a:p>
                      <a:pPr indent="0" lvl="0" marL="0" rtl="0" algn="l">
                        <a:spcBef>
                          <a:spcPts val="0"/>
                        </a:spcBef>
                        <a:spcAft>
                          <a:spcPts val="0"/>
                        </a:spcAft>
                        <a:buNone/>
                      </a:pPr>
                      <a:r>
                        <a:rPr lang="en"/>
                        <a:t>0.4</a:t>
                      </a:r>
                      <a:endParaRPr/>
                    </a:p>
                  </a:txBody>
                  <a:tcPr marT="91425" marB="91425" marR="91425" marL="91425"/>
                </a:tc>
              </a:tr>
              <a:tr h="381000">
                <a:tc>
                  <a:txBody>
                    <a:bodyPr/>
                    <a:lstStyle/>
                    <a:p>
                      <a:pPr indent="0" lvl="0" marL="0" rtl="0" algn="l">
                        <a:spcBef>
                          <a:spcPts val="0"/>
                        </a:spcBef>
                        <a:spcAft>
                          <a:spcPts val="0"/>
                        </a:spcAft>
                        <a:buNone/>
                      </a:pPr>
                      <a:r>
                        <a:rPr lang="en"/>
                        <a:t>0.3</a:t>
                      </a:r>
                      <a:endParaRPr/>
                    </a:p>
                  </a:txBody>
                  <a:tcPr marT="91425" marB="91425" marR="91425" marL="91425"/>
                </a:tc>
              </a:tr>
            </a:tbl>
          </a:graphicData>
        </a:graphic>
      </p:graphicFrame>
      <p:sp>
        <p:nvSpPr>
          <p:cNvPr id="694" name="Google Shape;694;p75"/>
          <p:cNvSpPr txBox="1"/>
          <p:nvPr/>
        </p:nvSpPr>
        <p:spPr>
          <a:xfrm>
            <a:off x="4685100" y="23527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Ground Truth</a:t>
            </a:r>
            <a:endParaRPr>
              <a:solidFill>
                <a:srgbClr val="2980B9"/>
              </a:solidFill>
              <a:latin typeface="Ubuntu"/>
              <a:ea typeface="Ubuntu"/>
              <a:cs typeface="Ubuntu"/>
              <a:sym typeface="Ubuntu"/>
            </a:endParaRPr>
          </a:p>
        </p:txBody>
      </p:sp>
      <p:graphicFrame>
        <p:nvGraphicFramePr>
          <p:cNvPr id="695" name="Google Shape;695;p75"/>
          <p:cNvGraphicFramePr/>
          <p:nvPr/>
        </p:nvGraphicFramePr>
        <p:xfrm>
          <a:off x="1152538" y="28993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0.7</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bl>
          </a:graphicData>
        </a:graphic>
      </p:graphicFrame>
      <p:graphicFrame>
        <p:nvGraphicFramePr>
          <p:cNvPr id="696" name="Google Shape;696;p75"/>
          <p:cNvGraphicFramePr/>
          <p:nvPr/>
        </p:nvGraphicFramePr>
        <p:xfrm>
          <a:off x="1723400" y="28993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r h="381000">
                <a:tc>
                  <a:txBody>
                    <a:bodyPr/>
                    <a:lstStyle/>
                    <a:p>
                      <a:pPr indent="0" lvl="0" marL="0" rtl="0" algn="l">
                        <a:spcBef>
                          <a:spcPts val="0"/>
                        </a:spcBef>
                        <a:spcAft>
                          <a:spcPts val="0"/>
                        </a:spcAft>
                        <a:buNone/>
                      </a:pPr>
                      <a:r>
                        <a:rPr lang="en"/>
                        <a:t>0.7</a:t>
                      </a:r>
                      <a:endParaRPr/>
                    </a:p>
                  </a:txBody>
                  <a:tcPr marT="91425" marB="91425" marR="91425" marL="91425"/>
                </a:tc>
              </a:tr>
            </a:tbl>
          </a:graphicData>
        </a:graphic>
      </p:graphicFrame>
      <p:graphicFrame>
        <p:nvGraphicFramePr>
          <p:cNvPr id="697" name="Google Shape;697;p75"/>
          <p:cNvGraphicFramePr/>
          <p:nvPr/>
        </p:nvGraphicFramePr>
        <p:xfrm>
          <a:off x="4685088"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698" name="Google Shape;698;p75"/>
          <p:cNvGraphicFramePr/>
          <p:nvPr/>
        </p:nvGraphicFramePr>
        <p:xfrm>
          <a:off x="5255925"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699" name="Google Shape;699;p75"/>
          <p:cNvGraphicFramePr/>
          <p:nvPr/>
        </p:nvGraphicFramePr>
        <p:xfrm>
          <a:off x="5826788"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700" name="Google Shape;700;p75"/>
          <p:cNvSpPr txBox="1"/>
          <p:nvPr/>
        </p:nvSpPr>
        <p:spPr>
          <a:xfrm>
            <a:off x="505500" y="2276575"/>
            <a:ext cx="1853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 Outputs S(l</a:t>
            </a:r>
            <a:r>
              <a:rPr baseline="-25000" lang="en">
                <a:solidFill>
                  <a:srgbClr val="2980B9"/>
                </a:solidFill>
                <a:latin typeface="Ubuntu"/>
                <a:ea typeface="Ubuntu"/>
                <a:cs typeface="Ubuntu"/>
                <a:sym typeface="Ubuntu"/>
              </a:rPr>
              <a:t>i</a:t>
            </a:r>
            <a:r>
              <a:rPr lang="en">
                <a:solidFill>
                  <a:srgbClr val="2980B9"/>
                </a:solidFill>
                <a:latin typeface="Ubuntu"/>
                <a:ea typeface="Ubuntu"/>
                <a:cs typeface="Ubuntu"/>
                <a:sym typeface="Ubuntu"/>
              </a:rPr>
              <a:t>)</a:t>
            </a:r>
            <a:endParaRPr>
              <a:solidFill>
                <a:srgbClr val="2980B9"/>
              </a:solidFill>
              <a:latin typeface="Ubuntu"/>
              <a:ea typeface="Ubuntu"/>
              <a:cs typeface="Ubuntu"/>
              <a:sym typeface="Ubuntu"/>
            </a:endParaRPr>
          </a:p>
        </p:txBody>
      </p:sp>
      <p:sp>
        <p:nvSpPr>
          <p:cNvPr id="701" name="Google Shape;701;p75"/>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Log-Likelihood (NLL)</a:t>
            </a:r>
            <a:endParaRPr>
              <a:solidFill>
                <a:srgbClr val="2980B9"/>
              </a:solidFill>
            </a:endParaRPr>
          </a:p>
        </p:txBody>
      </p:sp>
      <p:sp>
        <p:nvSpPr>
          <p:cNvPr id="702" name="Google Shape;702;p75"/>
          <p:cNvSpPr txBox="1"/>
          <p:nvPr/>
        </p:nvSpPr>
        <p:spPr>
          <a:xfrm>
            <a:off x="4837438" y="41218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y</a:t>
            </a:r>
            <a:r>
              <a:rPr baseline="-25000" lang="en">
                <a:latin typeface="Ubuntu"/>
                <a:ea typeface="Ubuntu"/>
                <a:cs typeface="Ubuntu"/>
                <a:sym typeface="Ubuntu"/>
              </a:rPr>
              <a:t>1</a:t>
            </a:r>
            <a:r>
              <a:rPr lang="en">
                <a:latin typeface="Ubuntu"/>
                <a:ea typeface="Ubuntu"/>
                <a:cs typeface="Ubuntu"/>
                <a:sym typeface="Ubuntu"/>
              </a:rPr>
              <a:t>	  y</a:t>
            </a:r>
            <a:r>
              <a:rPr baseline="-25000" lang="en">
                <a:latin typeface="Ubuntu"/>
                <a:ea typeface="Ubuntu"/>
                <a:cs typeface="Ubuntu"/>
                <a:sym typeface="Ubuntu"/>
              </a:rPr>
              <a:t>2</a:t>
            </a:r>
            <a:r>
              <a:rPr lang="en">
                <a:latin typeface="Ubuntu"/>
                <a:ea typeface="Ubuntu"/>
                <a:cs typeface="Ubuntu"/>
                <a:sym typeface="Ubuntu"/>
              </a:rPr>
              <a:t>	    y</a:t>
            </a:r>
            <a:r>
              <a:rPr baseline="-25000" lang="en">
                <a:latin typeface="Ubuntu"/>
                <a:ea typeface="Ubuntu"/>
                <a:cs typeface="Ubuntu"/>
                <a:sym typeface="Ubuntu"/>
              </a:rPr>
              <a:t>3</a:t>
            </a:r>
            <a:endParaRPr baseline="-25000">
              <a:latin typeface="Ubuntu"/>
              <a:ea typeface="Ubuntu"/>
              <a:cs typeface="Ubuntu"/>
              <a:sym typeface="Ubuntu"/>
            </a:endParaRPr>
          </a:p>
        </p:txBody>
      </p:sp>
      <p:sp>
        <p:nvSpPr>
          <p:cNvPr id="703" name="Google Shape;703;p75"/>
          <p:cNvSpPr txBox="1"/>
          <p:nvPr/>
        </p:nvSpPr>
        <p:spPr>
          <a:xfrm>
            <a:off x="722638" y="41218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ŷ</a:t>
            </a:r>
            <a:r>
              <a:rPr baseline="-25000" lang="en">
                <a:latin typeface="Ubuntu"/>
                <a:ea typeface="Ubuntu"/>
                <a:cs typeface="Ubuntu"/>
                <a:sym typeface="Ubuntu"/>
              </a:rPr>
              <a:t>1</a:t>
            </a:r>
            <a:r>
              <a:rPr lang="en">
                <a:latin typeface="Ubuntu"/>
                <a:ea typeface="Ubuntu"/>
                <a:cs typeface="Ubuntu"/>
                <a:sym typeface="Ubuntu"/>
              </a:rPr>
              <a:t>	  ŷ</a:t>
            </a:r>
            <a:r>
              <a:rPr baseline="-25000" lang="en">
                <a:latin typeface="Ubuntu"/>
                <a:ea typeface="Ubuntu"/>
                <a:cs typeface="Ubuntu"/>
                <a:sym typeface="Ubuntu"/>
              </a:rPr>
              <a:t>2</a:t>
            </a:r>
            <a:r>
              <a:rPr lang="en">
                <a:latin typeface="Ubuntu"/>
                <a:ea typeface="Ubuntu"/>
                <a:cs typeface="Ubuntu"/>
                <a:sym typeface="Ubuntu"/>
              </a:rPr>
              <a:t>	    ŷ</a:t>
            </a:r>
            <a:r>
              <a:rPr baseline="-25000" lang="en">
                <a:latin typeface="Ubuntu"/>
                <a:ea typeface="Ubuntu"/>
                <a:cs typeface="Ubuntu"/>
                <a:sym typeface="Ubuntu"/>
              </a:rPr>
              <a:t>3</a:t>
            </a:r>
            <a:endParaRPr baseline="-25000">
              <a:latin typeface="Ubuntu"/>
              <a:ea typeface="Ubuntu"/>
              <a:cs typeface="Ubuntu"/>
              <a:sym typeface="Ubuntu"/>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9" name="Google Shape;709;p76"/>
          <p:cNvSpPr txBox="1"/>
          <p:nvPr/>
        </p:nvSpPr>
        <p:spPr>
          <a:xfrm>
            <a:off x="160750" y="678000"/>
            <a:ext cx="8520600" cy="5727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FF6633"/>
              </a:buClr>
              <a:buSzPts val="1400"/>
              <a:buFont typeface="Ubuntu"/>
              <a:buAutoNum type="alphaLcParenR"/>
            </a:pPr>
            <a:r>
              <a:rPr lang="en">
                <a:solidFill>
                  <a:srgbClr val="FF6633"/>
                </a:solidFill>
                <a:latin typeface="Ubuntu"/>
                <a:ea typeface="Ubuntu"/>
                <a:cs typeface="Ubuntu"/>
                <a:sym typeface="Ubuntu"/>
              </a:rPr>
              <a:t>Compute the accuracy of the predictions.</a:t>
            </a:r>
            <a:endParaRPr>
              <a:solidFill>
                <a:srgbClr val="FF6633"/>
              </a:solidFill>
              <a:latin typeface="Ubuntu"/>
              <a:ea typeface="Ubuntu"/>
              <a:cs typeface="Ubuntu"/>
              <a:sym typeface="Ubuntu"/>
            </a:endParaRPr>
          </a:p>
        </p:txBody>
      </p:sp>
      <p:sp>
        <p:nvSpPr>
          <p:cNvPr id="710" name="Google Shape;710;p76"/>
          <p:cNvSpPr txBox="1"/>
          <p:nvPr/>
        </p:nvSpPr>
        <p:spPr>
          <a:xfrm>
            <a:off x="2411925" y="23527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Predictions</a:t>
            </a:r>
            <a:endParaRPr>
              <a:solidFill>
                <a:srgbClr val="2980B9"/>
              </a:solidFill>
              <a:latin typeface="Ubuntu"/>
              <a:ea typeface="Ubuntu"/>
              <a:cs typeface="Ubuntu"/>
              <a:sym typeface="Ubuntu"/>
            </a:endParaRPr>
          </a:p>
        </p:txBody>
      </p:sp>
      <p:graphicFrame>
        <p:nvGraphicFramePr>
          <p:cNvPr id="711" name="Google Shape;711;p76"/>
          <p:cNvGraphicFramePr/>
          <p:nvPr/>
        </p:nvGraphicFramePr>
        <p:xfrm>
          <a:off x="2411913"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712" name="Google Shape;712;p76"/>
          <p:cNvGraphicFramePr/>
          <p:nvPr/>
        </p:nvGraphicFramePr>
        <p:xfrm>
          <a:off x="2982750"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713" name="Google Shape;713;p76"/>
          <p:cNvGraphicFramePr/>
          <p:nvPr/>
        </p:nvGraphicFramePr>
        <p:xfrm>
          <a:off x="3553613"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714" name="Google Shape;714;p76"/>
          <p:cNvSpPr txBox="1"/>
          <p:nvPr/>
        </p:nvSpPr>
        <p:spPr>
          <a:xfrm>
            <a:off x="200750" y="1565981"/>
            <a:ext cx="8820000" cy="341400"/>
          </a:xfrm>
          <a:prstGeom prst="rect">
            <a:avLst/>
          </a:prstGeom>
          <a:noFill/>
          <a:ln>
            <a:noFill/>
          </a:ln>
        </p:spPr>
        <p:txBody>
          <a:bodyPr anchorCtr="0" anchor="t" bIns="0" lIns="0" spcFirstLastPara="1" rIns="0" wrap="square" tIns="21150">
            <a:noAutofit/>
          </a:bodyPr>
          <a:lstStyle/>
          <a:p>
            <a:pPr indent="0" lvl="0" marL="0" marR="0" rtl="0" algn="just">
              <a:lnSpc>
                <a:spcPct val="93000"/>
              </a:lnSpc>
              <a:spcBef>
                <a:spcPts val="0"/>
              </a:spcBef>
              <a:spcAft>
                <a:spcPts val="0"/>
              </a:spcAft>
              <a:buNone/>
            </a:pPr>
            <a:r>
              <a:rPr lang="en">
                <a:latin typeface="Ubuntu"/>
                <a:ea typeface="Ubuntu"/>
                <a:cs typeface="Ubuntu"/>
                <a:sym typeface="Ubuntu"/>
              </a:rPr>
              <a:t>The class with the maximum confidence is predicted.</a:t>
            </a:r>
            <a:endParaRPr>
              <a:latin typeface="Ubuntu"/>
              <a:ea typeface="Ubuntu"/>
              <a:cs typeface="Ubuntu"/>
              <a:sym typeface="Ubuntu"/>
            </a:endParaRPr>
          </a:p>
        </p:txBody>
      </p:sp>
      <p:sp>
        <p:nvSpPr>
          <p:cNvPr id="715" name="Google Shape;715;p76"/>
          <p:cNvSpPr txBox="1"/>
          <p:nvPr/>
        </p:nvSpPr>
        <p:spPr>
          <a:xfrm>
            <a:off x="4685100" y="23527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Ground Truth</a:t>
            </a:r>
            <a:endParaRPr>
              <a:solidFill>
                <a:srgbClr val="2980B9"/>
              </a:solidFill>
              <a:latin typeface="Ubuntu"/>
              <a:ea typeface="Ubuntu"/>
              <a:cs typeface="Ubuntu"/>
              <a:sym typeface="Ubuntu"/>
            </a:endParaRPr>
          </a:p>
        </p:txBody>
      </p:sp>
      <p:graphicFrame>
        <p:nvGraphicFramePr>
          <p:cNvPr id="716" name="Google Shape;716;p76"/>
          <p:cNvGraphicFramePr/>
          <p:nvPr/>
        </p:nvGraphicFramePr>
        <p:xfrm>
          <a:off x="4685088"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717" name="Google Shape;717;p76"/>
          <p:cNvGraphicFramePr/>
          <p:nvPr/>
        </p:nvGraphicFramePr>
        <p:xfrm>
          <a:off x="5255925"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718" name="Google Shape;718;p76"/>
          <p:cNvGraphicFramePr/>
          <p:nvPr/>
        </p:nvGraphicFramePr>
        <p:xfrm>
          <a:off x="5826788"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719" name="Google Shape;719;p76"/>
          <p:cNvSpPr/>
          <p:nvPr/>
        </p:nvSpPr>
        <p:spPr>
          <a:xfrm>
            <a:off x="1832125" y="3352100"/>
            <a:ext cx="490200" cy="393600"/>
          </a:xfrm>
          <a:prstGeom prst="rightArrow">
            <a:avLst>
              <a:gd fmla="val 50000" name="adj1"/>
              <a:gd fmla="val 50000" name="adj2"/>
            </a:avLst>
          </a:prstGeom>
          <a:solidFill>
            <a:srgbClr val="FF66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20" name="Google Shape;720;p76"/>
          <p:cNvGraphicFramePr/>
          <p:nvPr/>
        </p:nvGraphicFramePr>
        <p:xfrm>
          <a:off x="124500" y="28993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0.3</a:t>
                      </a:r>
                      <a:endParaRPr/>
                    </a:p>
                  </a:txBody>
                  <a:tcPr marT="91425" marB="91425" marR="91425" marL="91425"/>
                </a:tc>
              </a:tr>
              <a:tr h="381000">
                <a:tc>
                  <a:txBody>
                    <a:bodyPr/>
                    <a:lstStyle/>
                    <a:p>
                      <a:pPr indent="0" lvl="0" marL="0" rtl="0" algn="l">
                        <a:spcBef>
                          <a:spcPts val="0"/>
                        </a:spcBef>
                        <a:spcAft>
                          <a:spcPts val="0"/>
                        </a:spcAft>
                        <a:buNone/>
                      </a:pPr>
                      <a:r>
                        <a:rPr lang="en"/>
                        <a:t>0.4</a:t>
                      </a:r>
                      <a:endParaRPr/>
                    </a:p>
                  </a:txBody>
                  <a:tcPr marT="91425" marB="91425" marR="91425" marL="91425">
                    <a:solidFill>
                      <a:srgbClr val="FFFF00"/>
                    </a:solidFill>
                  </a:tcPr>
                </a:tc>
              </a:tr>
              <a:tr h="381000">
                <a:tc>
                  <a:txBody>
                    <a:bodyPr/>
                    <a:lstStyle/>
                    <a:p>
                      <a:pPr indent="0" lvl="0" marL="0" rtl="0" algn="l">
                        <a:spcBef>
                          <a:spcPts val="0"/>
                        </a:spcBef>
                        <a:spcAft>
                          <a:spcPts val="0"/>
                        </a:spcAft>
                        <a:buNone/>
                      </a:pPr>
                      <a:r>
                        <a:rPr lang="en"/>
                        <a:t>0.3</a:t>
                      </a:r>
                      <a:endParaRPr/>
                    </a:p>
                  </a:txBody>
                  <a:tcPr marT="91425" marB="91425" marR="91425" marL="91425"/>
                </a:tc>
              </a:tr>
            </a:tbl>
          </a:graphicData>
        </a:graphic>
      </p:graphicFrame>
      <p:graphicFrame>
        <p:nvGraphicFramePr>
          <p:cNvPr id="721" name="Google Shape;721;p76"/>
          <p:cNvGraphicFramePr/>
          <p:nvPr/>
        </p:nvGraphicFramePr>
        <p:xfrm>
          <a:off x="695338" y="28993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0.7</a:t>
                      </a:r>
                      <a:endParaRPr/>
                    </a:p>
                  </a:txBody>
                  <a:tcPr marT="91425" marB="91425" marR="91425" marL="91425">
                    <a:solidFill>
                      <a:srgbClr val="FFFF00"/>
                    </a:solidFill>
                  </a:tcPr>
                </a:tc>
              </a:tr>
              <a:tr h="381000">
                <a:tc>
                  <a:txBody>
                    <a:bodyPr/>
                    <a:lstStyle/>
                    <a:p>
                      <a:pPr indent="0" lvl="0" marL="0" rtl="0" algn="l">
                        <a:spcBef>
                          <a:spcPts val="0"/>
                        </a:spcBef>
                        <a:spcAft>
                          <a:spcPts val="0"/>
                        </a:spcAft>
                        <a:buNone/>
                      </a:pPr>
                      <a:r>
                        <a:rPr lang="en"/>
                        <a:t>0.2</a:t>
                      </a:r>
                      <a:endParaRPr/>
                    </a:p>
                  </a:txBody>
                  <a:tcPr marT="91425" marB="91425" marR="91425" marL="91425"/>
                </a:tc>
              </a:tr>
            </a:tbl>
          </a:graphicData>
        </a:graphic>
      </p:graphicFrame>
      <p:graphicFrame>
        <p:nvGraphicFramePr>
          <p:cNvPr id="722" name="Google Shape;722;p76"/>
          <p:cNvGraphicFramePr/>
          <p:nvPr/>
        </p:nvGraphicFramePr>
        <p:xfrm>
          <a:off x="1266200" y="28993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r h="381000">
                <a:tc>
                  <a:txBody>
                    <a:bodyPr/>
                    <a:lstStyle/>
                    <a:p>
                      <a:pPr indent="0" lvl="0" marL="0" rtl="0" algn="l">
                        <a:spcBef>
                          <a:spcPts val="0"/>
                        </a:spcBef>
                        <a:spcAft>
                          <a:spcPts val="0"/>
                        </a:spcAft>
                        <a:buNone/>
                      </a:pPr>
                      <a:r>
                        <a:rPr lang="en"/>
                        <a:t>0.7</a:t>
                      </a:r>
                      <a:endParaRPr/>
                    </a:p>
                  </a:txBody>
                  <a:tcPr marT="91425" marB="91425" marR="91425" marL="91425">
                    <a:solidFill>
                      <a:srgbClr val="FFFF00"/>
                    </a:solidFill>
                  </a:tcPr>
                </a:tc>
              </a:tr>
            </a:tbl>
          </a:graphicData>
        </a:graphic>
      </p:graphicFrame>
      <p:sp>
        <p:nvSpPr>
          <p:cNvPr id="723" name="Google Shape;723;p76"/>
          <p:cNvSpPr txBox="1"/>
          <p:nvPr/>
        </p:nvSpPr>
        <p:spPr>
          <a:xfrm>
            <a:off x="48300" y="2352775"/>
            <a:ext cx="18537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 Outputs S(l</a:t>
            </a:r>
            <a:r>
              <a:rPr baseline="-25000" lang="en">
                <a:solidFill>
                  <a:srgbClr val="2980B9"/>
                </a:solidFill>
                <a:latin typeface="Ubuntu"/>
                <a:ea typeface="Ubuntu"/>
                <a:cs typeface="Ubuntu"/>
                <a:sym typeface="Ubuntu"/>
              </a:rPr>
              <a:t>i</a:t>
            </a:r>
            <a:r>
              <a:rPr lang="en">
                <a:solidFill>
                  <a:srgbClr val="2980B9"/>
                </a:solidFill>
                <a:latin typeface="Ubuntu"/>
                <a:ea typeface="Ubuntu"/>
                <a:cs typeface="Ubuntu"/>
                <a:sym typeface="Ubuntu"/>
              </a:rPr>
              <a:t>)</a:t>
            </a:r>
            <a:endParaRPr>
              <a:solidFill>
                <a:srgbClr val="2980B9"/>
              </a:solidFill>
              <a:latin typeface="Ubuntu"/>
              <a:ea typeface="Ubuntu"/>
              <a:cs typeface="Ubuntu"/>
              <a:sym typeface="Ubuntu"/>
            </a:endParaRPr>
          </a:p>
        </p:txBody>
      </p:sp>
      <p:sp>
        <p:nvSpPr>
          <p:cNvPr id="724" name="Google Shape;724;p76"/>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Log-Likelihood (NLL)</a:t>
            </a:r>
            <a:endParaRPr>
              <a:solidFill>
                <a:srgbClr val="2980B9"/>
              </a:solidFill>
            </a:endParaRPr>
          </a:p>
        </p:txBody>
      </p:sp>
      <p:sp>
        <p:nvSpPr>
          <p:cNvPr id="725" name="Google Shape;725;p76"/>
          <p:cNvSpPr txBox="1"/>
          <p:nvPr/>
        </p:nvSpPr>
        <p:spPr>
          <a:xfrm>
            <a:off x="4761238" y="41218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y</a:t>
            </a:r>
            <a:r>
              <a:rPr baseline="-25000" lang="en">
                <a:latin typeface="Ubuntu"/>
                <a:ea typeface="Ubuntu"/>
                <a:cs typeface="Ubuntu"/>
                <a:sym typeface="Ubuntu"/>
              </a:rPr>
              <a:t>1</a:t>
            </a:r>
            <a:r>
              <a:rPr lang="en">
                <a:latin typeface="Ubuntu"/>
                <a:ea typeface="Ubuntu"/>
                <a:cs typeface="Ubuntu"/>
                <a:sym typeface="Ubuntu"/>
              </a:rPr>
              <a:t>	  y</a:t>
            </a:r>
            <a:r>
              <a:rPr baseline="-25000" lang="en">
                <a:latin typeface="Ubuntu"/>
                <a:ea typeface="Ubuntu"/>
                <a:cs typeface="Ubuntu"/>
                <a:sym typeface="Ubuntu"/>
              </a:rPr>
              <a:t>2</a:t>
            </a:r>
            <a:r>
              <a:rPr lang="en">
                <a:latin typeface="Ubuntu"/>
                <a:ea typeface="Ubuntu"/>
                <a:cs typeface="Ubuntu"/>
                <a:sym typeface="Ubuntu"/>
              </a:rPr>
              <a:t>	    y</a:t>
            </a:r>
            <a:r>
              <a:rPr baseline="-25000" lang="en">
                <a:latin typeface="Ubuntu"/>
                <a:ea typeface="Ubuntu"/>
                <a:cs typeface="Ubuntu"/>
                <a:sym typeface="Ubuntu"/>
              </a:rPr>
              <a:t>3</a:t>
            </a:r>
            <a:endParaRPr baseline="-25000">
              <a:latin typeface="Ubuntu"/>
              <a:ea typeface="Ubuntu"/>
              <a:cs typeface="Ubuntu"/>
              <a:sym typeface="Ubuntu"/>
            </a:endParaRPr>
          </a:p>
        </p:txBody>
      </p:sp>
      <p:sp>
        <p:nvSpPr>
          <p:cNvPr id="726" name="Google Shape;726;p76"/>
          <p:cNvSpPr txBox="1"/>
          <p:nvPr/>
        </p:nvSpPr>
        <p:spPr>
          <a:xfrm>
            <a:off x="265438" y="41218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ŷ</a:t>
            </a:r>
            <a:r>
              <a:rPr baseline="-25000" lang="en">
                <a:latin typeface="Ubuntu"/>
                <a:ea typeface="Ubuntu"/>
                <a:cs typeface="Ubuntu"/>
                <a:sym typeface="Ubuntu"/>
              </a:rPr>
              <a:t>1</a:t>
            </a:r>
            <a:r>
              <a:rPr lang="en">
                <a:latin typeface="Ubuntu"/>
                <a:ea typeface="Ubuntu"/>
                <a:cs typeface="Ubuntu"/>
                <a:sym typeface="Ubuntu"/>
              </a:rPr>
              <a:t>	  ŷ</a:t>
            </a:r>
            <a:r>
              <a:rPr baseline="-25000" lang="en">
                <a:latin typeface="Ubuntu"/>
                <a:ea typeface="Ubuntu"/>
                <a:cs typeface="Ubuntu"/>
                <a:sym typeface="Ubuntu"/>
              </a:rPr>
              <a:t>2</a:t>
            </a:r>
            <a:r>
              <a:rPr lang="en">
                <a:latin typeface="Ubuntu"/>
                <a:ea typeface="Ubuntu"/>
                <a:cs typeface="Ubuntu"/>
                <a:sym typeface="Ubuntu"/>
              </a:rPr>
              <a:t>	    ŷ</a:t>
            </a:r>
            <a:r>
              <a:rPr baseline="-25000" lang="en">
                <a:latin typeface="Ubuntu"/>
                <a:ea typeface="Ubuntu"/>
                <a:cs typeface="Ubuntu"/>
                <a:sym typeface="Ubuntu"/>
              </a:rPr>
              <a:t>3</a:t>
            </a:r>
            <a:endParaRPr baseline="-25000">
              <a:latin typeface="Ubuntu"/>
              <a:ea typeface="Ubuntu"/>
              <a:cs typeface="Ubuntu"/>
              <a:sym typeface="Ubuntu"/>
            </a:endParaRPr>
          </a:p>
        </p:txBody>
      </p:sp>
      <p:sp>
        <p:nvSpPr>
          <p:cNvPr id="727" name="Google Shape;727;p76"/>
          <p:cNvSpPr txBox="1"/>
          <p:nvPr/>
        </p:nvSpPr>
        <p:spPr>
          <a:xfrm>
            <a:off x="18350" y="4730325"/>
            <a:ext cx="83859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James D. McCaffrey, </a:t>
            </a:r>
            <a:r>
              <a:rPr lang="en" sz="1200" u="sng">
                <a:solidFill>
                  <a:schemeClr val="hlink"/>
                </a:solidFill>
                <a:latin typeface="Ubuntu"/>
                <a:ea typeface="Ubuntu"/>
                <a:cs typeface="Ubuntu"/>
                <a:sym typeface="Ubuntu"/>
                <a:hlinkClick r:id="rId3"/>
              </a:rPr>
              <a:t>Why you should use cross-entropy instead of classification error</a:t>
            </a:r>
            <a:r>
              <a:rPr lang="en" sz="1200">
                <a:latin typeface="Ubuntu"/>
                <a:ea typeface="Ubuntu"/>
                <a:cs typeface="Ubuntu"/>
                <a:sym typeface="Ubuntu"/>
              </a:rPr>
              <a:t> (2016).</a:t>
            </a:r>
            <a:endParaRPr sz="1200">
              <a:latin typeface="Ubuntu"/>
              <a:ea typeface="Ubuntu"/>
              <a:cs typeface="Ubuntu"/>
              <a:sym typeface="Ubuntu"/>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3" name="Google Shape;733;p77"/>
          <p:cNvSpPr txBox="1"/>
          <p:nvPr/>
        </p:nvSpPr>
        <p:spPr>
          <a:xfrm>
            <a:off x="160750" y="678000"/>
            <a:ext cx="8520600" cy="5727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FF6633"/>
              </a:buClr>
              <a:buSzPts val="1400"/>
              <a:buFont typeface="Ubuntu"/>
              <a:buAutoNum type="alphaLcParenR"/>
            </a:pPr>
            <a:r>
              <a:rPr lang="en">
                <a:solidFill>
                  <a:srgbClr val="FF6633"/>
                </a:solidFill>
                <a:latin typeface="Ubuntu"/>
                <a:ea typeface="Ubuntu"/>
                <a:cs typeface="Ubuntu"/>
                <a:sym typeface="Ubuntu"/>
              </a:rPr>
              <a:t>Compute the accuracy of the predictions.</a:t>
            </a:r>
            <a:endParaRPr>
              <a:solidFill>
                <a:srgbClr val="FF6633"/>
              </a:solidFill>
              <a:latin typeface="Ubuntu"/>
              <a:ea typeface="Ubuntu"/>
              <a:cs typeface="Ubuntu"/>
              <a:sym typeface="Ubuntu"/>
            </a:endParaRPr>
          </a:p>
        </p:txBody>
      </p:sp>
      <p:graphicFrame>
        <p:nvGraphicFramePr>
          <p:cNvPr id="734" name="Google Shape;734;p77"/>
          <p:cNvGraphicFramePr/>
          <p:nvPr/>
        </p:nvGraphicFramePr>
        <p:xfrm>
          <a:off x="124500" y="28993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0.3</a:t>
                      </a:r>
                      <a:endParaRPr/>
                    </a:p>
                  </a:txBody>
                  <a:tcPr marT="91425" marB="91425" marR="91425" marL="91425"/>
                </a:tc>
              </a:tr>
              <a:tr h="381000">
                <a:tc>
                  <a:txBody>
                    <a:bodyPr/>
                    <a:lstStyle/>
                    <a:p>
                      <a:pPr indent="0" lvl="0" marL="0" rtl="0" algn="l">
                        <a:spcBef>
                          <a:spcPts val="0"/>
                        </a:spcBef>
                        <a:spcAft>
                          <a:spcPts val="0"/>
                        </a:spcAft>
                        <a:buNone/>
                      </a:pPr>
                      <a:r>
                        <a:rPr b="1" lang="en"/>
                        <a:t>0.4</a:t>
                      </a:r>
                      <a:endParaRPr b="1"/>
                    </a:p>
                  </a:txBody>
                  <a:tcPr marT="91425" marB="91425" marR="91425" marL="91425">
                    <a:solidFill>
                      <a:srgbClr val="FFFF00"/>
                    </a:solidFill>
                  </a:tcPr>
                </a:tc>
              </a:tr>
              <a:tr h="381000">
                <a:tc>
                  <a:txBody>
                    <a:bodyPr/>
                    <a:lstStyle/>
                    <a:p>
                      <a:pPr indent="0" lvl="0" marL="0" rtl="0" algn="l">
                        <a:spcBef>
                          <a:spcPts val="0"/>
                        </a:spcBef>
                        <a:spcAft>
                          <a:spcPts val="0"/>
                        </a:spcAft>
                        <a:buNone/>
                      </a:pPr>
                      <a:r>
                        <a:rPr lang="en"/>
                        <a:t>0.3</a:t>
                      </a:r>
                      <a:endParaRPr/>
                    </a:p>
                  </a:txBody>
                  <a:tcPr marT="91425" marB="91425" marR="91425" marL="91425"/>
                </a:tc>
              </a:tr>
            </a:tbl>
          </a:graphicData>
        </a:graphic>
      </p:graphicFrame>
      <p:sp>
        <p:nvSpPr>
          <p:cNvPr id="735" name="Google Shape;735;p77"/>
          <p:cNvSpPr txBox="1"/>
          <p:nvPr/>
        </p:nvSpPr>
        <p:spPr>
          <a:xfrm>
            <a:off x="2411925" y="23527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Predictions</a:t>
            </a:r>
            <a:endParaRPr>
              <a:solidFill>
                <a:srgbClr val="2980B9"/>
              </a:solidFill>
              <a:latin typeface="Ubuntu"/>
              <a:ea typeface="Ubuntu"/>
              <a:cs typeface="Ubuntu"/>
              <a:sym typeface="Ubuntu"/>
            </a:endParaRPr>
          </a:p>
        </p:txBody>
      </p:sp>
      <p:graphicFrame>
        <p:nvGraphicFramePr>
          <p:cNvPr id="736" name="Google Shape;736;p77"/>
          <p:cNvGraphicFramePr/>
          <p:nvPr/>
        </p:nvGraphicFramePr>
        <p:xfrm>
          <a:off x="695338" y="28993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b="1" lang="en"/>
                        <a:t>0.7</a:t>
                      </a:r>
                      <a:endParaRPr b="1"/>
                    </a:p>
                  </a:txBody>
                  <a:tcPr marT="91425" marB="91425" marR="91425" marL="91425">
                    <a:solidFill>
                      <a:srgbClr val="FFFF00"/>
                    </a:solidFill>
                  </a:tcPr>
                </a:tc>
              </a:tr>
              <a:tr h="381000">
                <a:tc>
                  <a:txBody>
                    <a:bodyPr/>
                    <a:lstStyle/>
                    <a:p>
                      <a:pPr indent="0" lvl="0" marL="0" rtl="0" algn="l">
                        <a:spcBef>
                          <a:spcPts val="0"/>
                        </a:spcBef>
                        <a:spcAft>
                          <a:spcPts val="0"/>
                        </a:spcAft>
                        <a:buNone/>
                      </a:pPr>
                      <a:r>
                        <a:rPr lang="en"/>
                        <a:t>0.2</a:t>
                      </a:r>
                      <a:endParaRPr/>
                    </a:p>
                  </a:txBody>
                  <a:tcPr marT="91425" marB="91425" marR="91425" marL="91425"/>
                </a:tc>
              </a:tr>
            </a:tbl>
          </a:graphicData>
        </a:graphic>
      </p:graphicFrame>
      <p:graphicFrame>
        <p:nvGraphicFramePr>
          <p:cNvPr id="737" name="Google Shape;737;p77"/>
          <p:cNvGraphicFramePr/>
          <p:nvPr/>
        </p:nvGraphicFramePr>
        <p:xfrm>
          <a:off x="1266200" y="28993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r h="381000">
                <a:tc>
                  <a:txBody>
                    <a:bodyPr/>
                    <a:lstStyle/>
                    <a:p>
                      <a:pPr indent="0" lvl="0" marL="0" rtl="0" algn="l">
                        <a:spcBef>
                          <a:spcPts val="0"/>
                        </a:spcBef>
                        <a:spcAft>
                          <a:spcPts val="0"/>
                        </a:spcAft>
                        <a:buNone/>
                      </a:pPr>
                      <a:r>
                        <a:rPr b="1" lang="en"/>
                        <a:t>0.7</a:t>
                      </a:r>
                      <a:endParaRPr b="1"/>
                    </a:p>
                  </a:txBody>
                  <a:tcPr marT="91425" marB="91425" marR="91425" marL="91425">
                    <a:solidFill>
                      <a:srgbClr val="FFFF00"/>
                    </a:solidFill>
                  </a:tcPr>
                </a:tc>
              </a:tr>
            </a:tbl>
          </a:graphicData>
        </a:graphic>
      </p:graphicFrame>
      <p:graphicFrame>
        <p:nvGraphicFramePr>
          <p:cNvPr id="738" name="Google Shape;738;p77"/>
          <p:cNvGraphicFramePr/>
          <p:nvPr/>
        </p:nvGraphicFramePr>
        <p:xfrm>
          <a:off x="2411913"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solidFill>
                      <a:srgbClr val="FF0000"/>
                    </a:solidFill>
                  </a:tcPr>
                </a:tc>
              </a:tr>
              <a:tr h="381000">
                <a:tc>
                  <a:txBody>
                    <a:bodyPr/>
                    <a:lstStyle/>
                    <a:p>
                      <a:pPr indent="0" lvl="0" marL="0" rtl="0" algn="l">
                        <a:spcBef>
                          <a:spcPts val="0"/>
                        </a:spcBef>
                        <a:spcAft>
                          <a:spcPts val="0"/>
                        </a:spcAft>
                        <a:buNone/>
                      </a:pPr>
                      <a:r>
                        <a:rPr lang="en"/>
                        <a:t>1</a:t>
                      </a:r>
                      <a:endParaRPr/>
                    </a:p>
                  </a:txBody>
                  <a:tcPr marT="91425" marB="91425" marR="91425" marL="91425">
                    <a:solidFill>
                      <a:srgbClr val="FF0000"/>
                    </a:solidFill>
                  </a:tcPr>
                </a:tc>
              </a:tr>
              <a:tr h="381000">
                <a:tc>
                  <a:txBody>
                    <a:bodyPr/>
                    <a:lstStyle/>
                    <a:p>
                      <a:pPr indent="0" lvl="0" marL="0" rtl="0" algn="l">
                        <a:spcBef>
                          <a:spcPts val="0"/>
                        </a:spcBef>
                        <a:spcAft>
                          <a:spcPts val="0"/>
                        </a:spcAft>
                        <a:buNone/>
                      </a:pPr>
                      <a:r>
                        <a:rPr lang="en"/>
                        <a:t>0</a:t>
                      </a:r>
                      <a:endParaRPr/>
                    </a:p>
                  </a:txBody>
                  <a:tcPr marT="91425" marB="91425" marR="91425" marL="91425">
                    <a:solidFill>
                      <a:srgbClr val="FF0000"/>
                    </a:solidFill>
                  </a:tcPr>
                </a:tc>
              </a:tr>
            </a:tbl>
          </a:graphicData>
        </a:graphic>
      </p:graphicFrame>
      <p:graphicFrame>
        <p:nvGraphicFramePr>
          <p:cNvPr id="739" name="Google Shape;739;p77"/>
          <p:cNvGraphicFramePr/>
          <p:nvPr/>
        </p:nvGraphicFramePr>
        <p:xfrm>
          <a:off x="2982750"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solidFill>
                      <a:srgbClr val="00FF00"/>
                    </a:solidFill>
                  </a:tcPr>
                </a:tc>
              </a:tr>
              <a:tr h="381000">
                <a:tc>
                  <a:txBody>
                    <a:bodyPr/>
                    <a:lstStyle/>
                    <a:p>
                      <a:pPr indent="0" lvl="0" marL="0" rtl="0" algn="l">
                        <a:spcBef>
                          <a:spcPts val="0"/>
                        </a:spcBef>
                        <a:spcAft>
                          <a:spcPts val="0"/>
                        </a:spcAft>
                        <a:buNone/>
                      </a:pPr>
                      <a:r>
                        <a:rPr lang="en"/>
                        <a:t>1</a:t>
                      </a:r>
                      <a:endParaRPr/>
                    </a:p>
                  </a:txBody>
                  <a:tcPr marT="91425" marB="91425" marR="91425" marL="91425">
                    <a:solidFill>
                      <a:srgbClr val="00FF00"/>
                    </a:solidFill>
                  </a:tcPr>
                </a:tc>
              </a:tr>
              <a:tr h="381000">
                <a:tc>
                  <a:txBody>
                    <a:bodyPr/>
                    <a:lstStyle/>
                    <a:p>
                      <a:pPr indent="0" lvl="0" marL="0" rtl="0" algn="l">
                        <a:spcBef>
                          <a:spcPts val="0"/>
                        </a:spcBef>
                        <a:spcAft>
                          <a:spcPts val="0"/>
                        </a:spcAft>
                        <a:buNone/>
                      </a:pPr>
                      <a:r>
                        <a:rPr lang="en"/>
                        <a:t>0</a:t>
                      </a:r>
                      <a:endParaRPr/>
                    </a:p>
                  </a:txBody>
                  <a:tcPr marT="91425" marB="91425" marR="91425" marL="91425">
                    <a:solidFill>
                      <a:srgbClr val="00FF00"/>
                    </a:solidFill>
                  </a:tcPr>
                </a:tc>
              </a:tr>
            </a:tbl>
          </a:graphicData>
        </a:graphic>
      </p:graphicFrame>
      <p:graphicFrame>
        <p:nvGraphicFramePr>
          <p:cNvPr id="740" name="Google Shape;740;p77"/>
          <p:cNvGraphicFramePr/>
          <p:nvPr/>
        </p:nvGraphicFramePr>
        <p:xfrm>
          <a:off x="3553613"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solidFill>
                      <a:srgbClr val="00FF00"/>
                    </a:solidFill>
                  </a:tcPr>
                </a:tc>
              </a:tr>
              <a:tr h="381000">
                <a:tc>
                  <a:txBody>
                    <a:bodyPr/>
                    <a:lstStyle/>
                    <a:p>
                      <a:pPr indent="0" lvl="0" marL="0" rtl="0" algn="l">
                        <a:spcBef>
                          <a:spcPts val="0"/>
                        </a:spcBef>
                        <a:spcAft>
                          <a:spcPts val="0"/>
                        </a:spcAft>
                        <a:buNone/>
                      </a:pPr>
                      <a:r>
                        <a:rPr lang="en"/>
                        <a:t>0</a:t>
                      </a:r>
                      <a:endParaRPr/>
                    </a:p>
                  </a:txBody>
                  <a:tcPr marT="91425" marB="91425" marR="91425" marL="91425">
                    <a:solidFill>
                      <a:srgbClr val="00FF00"/>
                    </a:solidFill>
                  </a:tcPr>
                </a:tc>
              </a:tr>
              <a:tr h="381000">
                <a:tc>
                  <a:txBody>
                    <a:bodyPr/>
                    <a:lstStyle/>
                    <a:p>
                      <a:pPr indent="0" lvl="0" marL="0" rtl="0" algn="l">
                        <a:spcBef>
                          <a:spcPts val="0"/>
                        </a:spcBef>
                        <a:spcAft>
                          <a:spcPts val="0"/>
                        </a:spcAft>
                        <a:buNone/>
                      </a:pPr>
                      <a:r>
                        <a:rPr lang="en"/>
                        <a:t>1</a:t>
                      </a:r>
                      <a:endParaRPr/>
                    </a:p>
                  </a:txBody>
                  <a:tcPr marT="91425" marB="91425" marR="91425" marL="91425">
                    <a:solidFill>
                      <a:srgbClr val="00FF00"/>
                    </a:solidFill>
                  </a:tcPr>
                </a:tc>
              </a:tr>
            </a:tbl>
          </a:graphicData>
        </a:graphic>
      </p:graphicFrame>
      <p:sp>
        <p:nvSpPr>
          <p:cNvPr id="741" name="Google Shape;741;p77"/>
          <p:cNvSpPr txBox="1"/>
          <p:nvPr/>
        </p:nvSpPr>
        <p:spPr>
          <a:xfrm>
            <a:off x="200750" y="1565981"/>
            <a:ext cx="8820000" cy="341400"/>
          </a:xfrm>
          <a:prstGeom prst="rect">
            <a:avLst/>
          </a:prstGeom>
          <a:noFill/>
          <a:ln>
            <a:noFill/>
          </a:ln>
        </p:spPr>
        <p:txBody>
          <a:bodyPr anchorCtr="0" anchor="t" bIns="0" lIns="0" spcFirstLastPara="1" rIns="0" wrap="square" tIns="21150">
            <a:noAutofit/>
          </a:bodyPr>
          <a:lstStyle/>
          <a:p>
            <a:pPr indent="0" lvl="0" marL="0" marR="0" rtl="0" algn="just">
              <a:lnSpc>
                <a:spcPct val="93000"/>
              </a:lnSpc>
              <a:spcBef>
                <a:spcPts val="0"/>
              </a:spcBef>
              <a:spcAft>
                <a:spcPts val="0"/>
              </a:spcAft>
              <a:buNone/>
            </a:pPr>
            <a:r>
              <a:rPr lang="en">
                <a:latin typeface="Ubuntu"/>
                <a:ea typeface="Ubuntu"/>
                <a:cs typeface="Ubuntu"/>
                <a:sym typeface="Ubuntu"/>
              </a:rPr>
              <a:t>Class predictions and ground truth can be compared with a confusion matrix.</a:t>
            </a:r>
            <a:endParaRPr>
              <a:latin typeface="Ubuntu"/>
              <a:ea typeface="Ubuntu"/>
              <a:cs typeface="Ubuntu"/>
              <a:sym typeface="Ubuntu"/>
            </a:endParaRPr>
          </a:p>
        </p:txBody>
      </p:sp>
      <p:sp>
        <p:nvSpPr>
          <p:cNvPr id="742" name="Google Shape;742;p77"/>
          <p:cNvSpPr txBox="1"/>
          <p:nvPr/>
        </p:nvSpPr>
        <p:spPr>
          <a:xfrm>
            <a:off x="4685100" y="23527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Ground Truth y</a:t>
            </a:r>
            <a:r>
              <a:rPr baseline="-25000" lang="en">
                <a:solidFill>
                  <a:srgbClr val="2980B9"/>
                </a:solidFill>
                <a:latin typeface="Ubuntu"/>
                <a:ea typeface="Ubuntu"/>
                <a:cs typeface="Ubuntu"/>
                <a:sym typeface="Ubuntu"/>
              </a:rPr>
              <a:t>i</a:t>
            </a:r>
            <a:endParaRPr>
              <a:solidFill>
                <a:srgbClr val="2980B9"/>
              </a:solidFill>
              <a:latin typeface="Ubuntu"/>
              <a:ea typeface="Ubuntu"/>
              <a:cs typeface="Ubuntu"/>
              <a:sym typeface="Ubuntu"/>
            </a:endParaRPr>
          </a:p>
        </p:txBody>
      </p:sp>
      <p:graphicFrame>
        <p:nvGraphicFramePr>
          <p:cNvPr id="743" name="Google Shape;743;p77"/>
          <p:cNvGraphicFramePr/>
          <p:nvPr/>
        </p:nvGraphicFramePr>
        <p:xfrm>
          <a:off x="4685088"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744" name="Google Shape;744;p77"/>
          <p:cNvGraphicFramePr/>
          <p:nvPr/>
        </p:nvGraphicFramePr>
        <p:xfrm>
          <a:off x="5255925"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745" name="Google Shape;745;p77"/>
          <p:cNvGraphicFramePr/>
          <p:nvPr/>
        </p:nvGraphicFramePr>
        <p:xfrm>
          <a:off x="5826788" y="2944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746" name="Google Shape;746;p77"/>
          <p:cNvSpPr/>
          <p:nvPr/>
        </p:nvSpPr>
        <p:spPr>
          <a:xfrm>
            <a:off x="1832125" y="3352100"/>
            <a:ext cx="490200" cy="393600"/>
          </a:xfrm>
          <a:prstGeom prst="rightArrow">
            <a:avLst>
              <a:gd fmla="val 50000" name="adj1"/>
              <a:gd fmla="val 50000" name="adj2"/>
            </a:avLst>
          </a:prstGeom>
          <a:solidFill>
            <a:srgbClr val="FF66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7"/>
          <p:cNvSpPr/>
          <p:nvPr/>
        </p:nvSpPr>
        <p:spPr>
          <a:xfrm>
            <a:off x="4090125" y="3378200"/>
            <a:ext cx="548700" cy="341400"/>
          </a:xfrm>
          <a:prstGeom prst="leftRightArrow">
            <a:avLst>
              <a:gd fmla="val 50000" name="adj1"/>
              <a:gd fmla="val 50000" name="adj2"/>
            </a:avLst>
          </a:prstGeom>
          <a:solidFill>
            <a:srgbClr val="FF66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48" name="Google Shape;748;p77"/>
          <p:cNvGraphicFramePr/>
          <p:nvPr/>
        </p:nvGraphicFramePr>
        <p:xfrm>
          <a:off x="6471025" y="2188975"/>
          <a:ext cx="3000000" cy="3000000"/>
        </p:xfrm>
        <a:graphic>
          <a:graphicData uri="http://schemas.openxmlformats.org/drawingml/2006/table">
            <a:tbl>
              <a:tblPr>
                <a:noFill/>
                <a:tableStyleId>{533D1A64-7EDB-4F41-B89D-2811B47CE517}</a:tableStyleId>
              </a:tblPr>
              <a:tblGrid>
                <a:gridCol w="509525"/>
                <a:gridCol w="509525"/>
                <a:gridCol w="509525"/>
                <a:gridCol w="510900"/>
                <a:gridCol w="510225"/>
              </a:tblGrid>
              <a:tr h="264425">
                <a:tc>
                  <a:txBody>
                    <a:bodyPr/>
                    <a:lstStyle/>
                    <a:p>
                      <a:pPr indent="0" lvl="0" marL="0" marR="0" rtl="0" algn="just">
                        <a:lnSpc>
                          <a:spcPct val="93000"/>
                        </a:lnSpc>
                        <a:spcBef>
                          <a:spcPts val="0"/>
                        </a:spcBef>
                        <a:spcAft>
                          <a:spcPts val="0"/>
                        </a:spcAft>
                        <a:buNone/>
                      </a:pPr>
                      <a:r>
                        <a:t/>
                      </a:r>
                      <a:endParaRPr i="0" sz="1000" u="none" cap="none" strike="noStrike">
                        <a:solidFill>
                          <a:srgbClr val="000000"/>
                        </a:solidFill>
                        <a:latin typeface="Ubuntu"/>
                        <a:ea typeface="Ubuntu"/>
                        <a:cs typeface="Ubuntu"/>
                        <a:sym typeface="Ubuntu"/>
                      </a:endParaRPr>
                    </a:p>
                  </a:txBody>
                  <a:tcPr marT="67975" marB="46800" marR="90000" marL="90000" anchor="ctr">
                    <a:solidFill>
                      <a:srgbClr val="FFFFFF"/>
                    </a:solidFill>
                  </a:tcPr>
                </a:tc>
                <a:tc>
                  <a:txBody>
                    <a:bodyPr/>
                    <a:lstStyle/>
                    <a:p>
                      <a:pPr indent="0" lvl="0" marL="0" marR="0" rtl="0" algn="just">
                        <a:lnSpc>
                          <a:spcPct val="93000"/>
                        </a:lnSpc>
                        <a:spcBef>
                          <a:spcPts val="0"/>
                        </a:spcBef>
                        <a:spcAft>
                          <a:spcPts val="0"/>
                        </a:spcAft>
                        <a:buNone/>
                      </a:pPr>
                      <a:r>
                        <a:t/>
                      </a:r>
                      <a:endParaRPr i="0" sz="1000" u="none" cap="none" strike="noStrike">
                        <a:solidFill>
                          <a:srgbClr val="000000"/>
                        </a:solidFill>
                        <a:latin typeface="Ubuntu"/>
                        <a:ea typeface="Ubuntu"/>
                        <a:cs typeface="Ubuntu"/>
                        <a:sym typeface="Ubuntu"/>
                      </a:endParaRPr>
                    </a:p>
                  </a:txBody>
                  <a:tcPr marT="57175" marB="36000" marR="36000" marL="36000" anchor="ctr">
                    <a:solidFill>
                      <a:srgbClr val="FFFFFF"/>
                    </a:solidFill>
                  </a:tcPr>
                </a:tc>
                <a:tc gridSpan="3">
                  <a:txBody>
                    <a:bodyPr/>
                    <a:lstStyle/>
                    <a:p>
                      <a:pPr indent="0" lvl="0" marL="0" marR="0" rtl="0" algn="ctr">
                        <a:lnSpc>
                          <a:spcPct val="93000"/>
                        </a:lnSpc>
                        <a:spcBef>
                          <a:spcPts val="0"/>
                        </a:spcBef>
                        <a:spcAft>
                          <a:spcPts val="0"/>
                        </a:spcAft>
                        <a:buClr>
                          <a:srgbClr val="000000"/>
                        </a:buClr>
                        <a:buFont typeface="Arial"/>
                        <a:buNone/>
                      </a:pPr>
                      <a:r>
                        <a:rPr i="0" lang="en" sz="1000" u="none" cap="none" strike="noStrike">
                          <a:solidFill>
                            <a:srgbClr val="000000"/>
                          </a:solidFill>
                          <a:latin typeface="Ubuntu"/>
                          <a:ea typeface="Ubuntu"/>
                          <a:cs typeface="Ubuntu"/>
                          <a:sym typeface="Ubuntu"/>
                        </a:rPr>
                        <a:t>Prediction</a:t>
                      </a:r>
                      <a:endParaRPr sz="1000">
                        <a:latin typeface="Ubuntu"/>
                        <a:ea typeface="Ubuntu"/>
                        <a:cs typeface="Ubuntu"/>
                        <a:sym typeface="Ubuntu"/>
                      </a:endParaRPr>
                    </a:p>
                  </a:txBody>
                  <a:tcPr marT="60900" marB="46800" marR="90000" marL="90000" anchor="ctr">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B3B3B3"/>
                    </a:solidFill>
                  </a:tcPr>
                </a:tc>
                <a:tc hMerge="1"/>
                <a:tc hMerge="1"/>
              </a:tr>
              <a:tr h="264425">
                <a:tc>
                  <a:txBody>
                    <a:bodyPr/>
                    <a:lstStyle/>
                    <a:p>
                      <a:pPr indent="0" lvl="0" marL="0" marR="0" rtl="0" algn="just">
                        <a:lnSpc>
                          <a:spcPct val="93000"/>
                        </a:lnSpc>
                        <a:spcBef>
                          <a:spcPts val="0"/>
                        </a:spcBef>
                        <a:spcAft>
                          <a:spcPts val="0"/>
                        </a:spcAft>
                        <a:buNone/>
                      </a:pPr>
                      <a:r>
                        <a:t/>
                      </a:r>
                      <a:endParaRPr i="0" sz="1000" u="none" cap="none" strike="noStrike">
                        <a:solidFill>
                          <a:srgbClr val="000000"/>
                        </a:solidFill>
                        <a:latin typeface="Ubuntu"/>
                        <a:ea typeface="Ubuntu"/>
                        <a:cs typeface="Ubuntu"/>
                        <a:sym typeface="Ubuntu"/>
                      </a:endParaRPr>
                    </a:p>
                  </a:txBody>
                  <a:tcPr marT="67975" marB="46800" marR="90000" marL="90000" anchor="ctr">
                    <a:solidFill>
                      <a:srgbClr val="FFFFFF"/>
                    </a:solidFill>
                  </a:tcPr>
                </a:tc>
                <a:tc>
                  <a:txBody>
                    <a:bodyPr/>
                    <a:lstStyle/>
                    <a:p>
                      <a:pPr indent="0" lvl="0" marL="0" marR="0" rtl="0" algn="just">
                        <a:lnSpc>
                          <a:spcPct val="93000"/>
                        </a:lnSpc>
                        <a:spcBef>
                          <a:spcPts val="0"/>
                        </a:spcBef>
                        <a:spcAft>
                          <a:spcPts val="0"/>
                        </a:spcAft>
                        <a:buNone/>
                      </a:pPr>
                      <a:r>
                        <a:t/>
                      </a:r>
                      <a:endParaRPr i="0" sz="1000" u="none" cap="none" strike="noStrike">
                        <a:solidFill>
                          <a:srgbClr val="000000"/>
                        </a:solidFill>
                        <a:latin typeface="Ubuntu"/>
                        <a:ea typeface="Ubuntu"/>
                        <a:cs typeface="Ubuntu"/>
                        <a:sym typeface="Ubuntu"/>
                      </a:endParaRPr>
                    </a:p>
                  </a:txBody>
                  <a:tcPr marT="67975" marB="46800" marR="90000" marL="90000" anchor="ctr">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93000"/>
                        </a:lnSpc>
                        <a:spcBef>
                          <a:spcPts val="0"/>
                        </a:spcBef>
                        <a:spcAft>
                          <a:spcPts val="0"/>
                        </a:spcAft>
                        <a:buClr>
                          <a:srgbClr val="000000"/>
                        </a:buClr>
                        <a:buFont typeface="Arial"/>
                        <a:buNone/>
                      </a:pPr>
                      <a:r>
                        <a:rPr i="0" lang="en" sz="1000" u="none" cap="none" strike="noStrike">
                          <a:solidFill>
                            <a:srgbClr val="000000"/>
                          </a:solidFill>
                          <a:latin typeface="Ubuntu"/>
                          <a:ea typeface="Ubuntu"/>
                          <a:cs typeface="Ubuntu"/>
                          <a:sym typeface="Ubuntu"/>
                        </a:rPr>
                        <a:t>Class 1</a:t>
                      </a:r>
                      <a:endParaRPr sz="1000">
                        <a:latin typeface="Ubuntu"/>
                        <a:ea typeface="Ubuntu"/>
                        <a:cs typeface="Ubuntu"/>
                        <a:sym typeface="Ubuntu"/>
                      </a:endParaRPr>
                    </a:p>
                  </a:txBody>
                  <a:tcPr marT="626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93000"/>
                        </a:lnSpc>
                        <a:spcBef>
                          <a:spcPts val="0"/>
                        </a:spcBef>
                        <a:spcAft>
                          <a:spcPts val="0"/>
                        </a:spcAft>
                        <a:buClr>
                          <a:srgbClr val="000000"/>
                        </a:buClr>
                        <a:buFont typeface="Arial"/>
                        <a:buNone/>
                      </a:pPr>
                      <a:r>
                        <a:rPr i="0" lang="en" sz="1000" u="none" cap="none" strike="noStrike">
                          <a:solidFill>
                            <a:srgbClr val="000000"/>
                          </a:solidFill>
                          <a:latin typeface="Ubuntu"/>
                          <a:ea typeface="Ubuntu"/>
                          <a:cs typeface="Ubuntu"/>
                          <a:sym typeface="Ubuntu"/>
                        </a:rPr>
                        <a:t>Class 2</a:t>
                      </a:r>
                      <a:endParaRPr sz="1000">
                        <a:latin typeface="Ubuntu"/>
                        <a:ea typeface="Ubuntu"/>
                        <a:cs typeface="Ubuntu"/>
                        <a:sym typeface="Ubuntu"/>
                      </a:endParaRPr>
                    </a:p>
                  </a:txBody>
                  <a:tcPr marT="626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93000"/>
                        </a:lnSpc>
                        <a:spcBef>
                          <a:spcPts val="0"/>
                        </a:spcBef>
                        <a:spcAft>
                          <a:spcPts val="0"/>
                        </a:spcAft>
                        <a:buClr>
                          <a:srgbClr val="000000"/>
                        </a:buClr>
                        <a:buFont typeface="Arial"/>
                        <a:buNone/>
                      </a:pPr>
                      <a:r>
                        <a:rPr i="0" lang="en" sz="1000" u="none" cap="none" strike="noStrike">
                          <a:solidFill>
                            <a:srgbClr val="000000"/>
                          </a:solidFill>
                          <a:latin typeface="Ubuntu"/>
                          <a:ea typeface="Ubuntu"/>
                          <a:cs typeface="Ubuntu"/>
                          <a:sym typeface="Ubuntu"/>
                        </a:rPr>
                        <a:t>Class 3</a:t>
                      </a:r>
                      <a:endParaRPr sz="1000">
                        <a:latin typeface="Ubuntu"/>
                        <a:ea typeface="Ubuntu"/>
                        <a:cs typeface="Ubuntu"/>
                        <a:sym typeface="Ubuntu"/>
                      </a:endParaRPr>
                    </a:p>
                  </a:txBody>
                  <a:tcPr marT="626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26175">
                <a:tc rowSpan="3">
                  <a:txBody>
                    <a:bodyPr/>
                    <a:lstStyle/>
                    <a:p>
                      <a:pPr indent="0" lvl="0" marL="0" marR="0" rtl="0" algn="ctr">
                        <a:lnSpc>
                          <a:spcPct val="93000"/>
                        </a:lnSpc>
                        <a:spcBef>
                          <a:spcPts val="0"/>
                        </a:spcBef>
                        <a:spcAft>
                          <a:spcPts val="0"/>
                        </a:spcAft>
                        <a:buClr>
                          <a:srgbClr val="000000"/>
                        </a:buClr>
                        <a:buFont typeface="Arial"/>
                        <a:buNone/>
                      </a:pPr>
                      <a:r>
                        <a:rPr lang="en" sz="1000">
                          <a:latin typeface="Ubuntu"/>
                          <a:ea typeface="Ubuntu"/>
                          <a:cs typeface="Ubuntu"/>
                          <a:sym typeface="Ubuntu"/>
                        </a:rPr>
                        <a:t>GT</a:t>
                      </a:r>
                      <a:endParaRPr sz="1000">
                        <a:latin typeface="Ubuntu"/>
                        <a:ea typeface="Ubuntu"/>
                        <a:cs typeface="Ubuntu"/>
                        <a:sym typeface="Ubuntu"/>
                      </a:endParaRPr>
                    </a:p>
                  </a:txBody>
                  <a:tcPr marT="60900" marB="46800" marR="90000" marL="90000" anchor="ctr">
                    <a:lnR cap="flat" cmpd="sng" w="9525">
                      <a:solidFill>
                        <a:srgbClr val="000000"/>
                      </a:solidFill>
                      <a:prstDash val="solid"/>
                      <a:round/>
                      <a:headEnd len="sm" w="sm" type="none"/>
                      <a:tailEnd len="sm" w="sm" type="none"/>
                    </a:lnR>
                    <a:lnB cap="flat" cmpd="sng" w="9525">
                      <a:solidFill>
                        <a:srgbClr val="FFFFFF"/>
                      </a:solidFill>
                      <a:prstDash val="solid"/>
                      <a:round/>
                      <a:headEnd len="sm" w="sm" type="none"/>
                      <a:tailEnd len="sm" w="sm" type="none"/>
                    </a:lnB>
                    <a:solidFill>
                      <a:srgbClr val="B3B3B3"/>
                    </a:solidFill>
                  </a:tcPr>
                </a:tc>
                <a:tc>
                  <a:txBody>
                    <a:bodyPr/>
                    <a:lstStyle/>
                    <a:p>
                      <a:pPr indent="0" lvl="0" marL="0" marR="0" rtl="0" algn="ctr">
                        <a:lnSpc>
                          <a:spcPct val="93000"/>
                        </a:lnSpc>
                        <a:spcBef>
                          <a:spcPts val="0"/>
                        </a:spcBef>
                        <a:spcAft>
                          <a:spcPts val="0"/>
                        </a:spcAft>
                        <a:buClr>
                          <a:srgbClr val="000000"/>
                        </a:buClr>
                        <a:buFont typeface="Arial"/>
                        <a:buNone/>
                      </a:pPr>
                      <a:r>
                        <a:rPr i="0" lang="en" sz="1000" u="none" cap="none" strike="noStrike">
                          <a:solidFill>
                            <a:srgbClr val="000000"/>
                          </a:solidFill>
                          <a:latin typeface="Ubuntu"/>
                          <a:ea typeface="Ubuntu"/>
                          <a:cs typeface="Ubuntu"/>
                          <a:sym typeface="Ubuntu"/>
                        </a:rPr>
                        <a:t>Class 1</a:t>
                      </a:r>
                      <a:endParaRPr sz="1000">
                        <a:latin typeface="Ubuntu"/>
                        <a:ea typeface="Ubuntu"/>
                        <a:cs typeface="Ubuntu"/>
                        <a:sym typeface="Ubuntu"/>
                      </a:endParaRPr>
                    </a:p>
                  </a:txBody>
                  <a:tcPr marT="626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latin typeface="Ubuntu"/>
                          <a:ea typeface="Ubuntu"/>
                          <a:cs typeface="Ubuntu"/>
                          <a:sym typeface="Ubuntu"/>
                        </a:rPr>
                        <a:t>0</a:t>
                      </a:r>
                      <a:endParaRPr sz="1000">
                        <a:latin typeface="Ubuntu"/>
                        <a:ea typeface="Ubuntu"/>
                        <a:cs typeface="Ubuntu"/>
                        <a:sym typeface="Ubuntu"/>
                      </a:endParaRPr>
                    </a:p>
                  </a:txBody>
                  <a:tcPr marT="679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latin typeface="Ubuntu"/>
                          <a:ea typeface="Ubuntu"/>
                          <a:cs typeface="Ubuntu"/>
                          <a:sym typeface="Ubuntu"/>
                        </a:rPr>
                        <a:t>0</a:t>
                      </a:r>
                      <a:endParaRPr sz="1000">
                        <a:latin typeface="Ubuntu"/>
                        <a:ea typeface="Ubuntu"/>
                        <a:cs typeface="Ubuntu"/>
                        <a:sym typeface="Ubuntu"/>
                      </a:endParaRPr>
                    </a:p>
                  </a:txBody>
                  <a:tcPr marT="679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lang="en" sz="1000">
                          <a:latin typeface="Ubuntu"/>
                          <a:ea typeface="Ubuntu"/>
                          <a:cs typeface="Ubuntu"/>
                          <a:sym typeface="Ubuntu"/>
                        </a:rPr>
                        <a:t>1</a:t>
                      </a:r>
                      <a:endParaRPr sz="1000">
                        <a:latin typeface="Ubuntu"/>
                        <a:ea typeface="Ubuntu"/>
                        <a:cs typeface="Ubuntu"/>
                        <a:sym typeface="Ubuntu"/>
                      </a:endParaRPr>
                    </a:p>
                  </a:txBody>
                  <a:tcPr marT="679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326175">
                <a:tc vMerge="1"/>
                <a:tc>
                  <a:txBody>
                    <a:bodyPr/>
                    <a:lstStyle/>
                    <a:p>
                      <a:pPr indent="0" lvl="0" marL="0" marR="0" rtl="0" algn="ctr">
                        <a:lnSpc>
                          <a:spcPct val="93000"/>
                        </a:lnSpc>
                        <a:spcBef>
                          <a:spcPts val="0"/>
                        </a:spcBef>
                        <a:spcAft>
                          <a:spcPts val="0"/>
                        </a:spcAft>
                        <a:buClr>
                          <a:srgbClr val="000000"/>
                        </a:buClr>
                        <a:buFont typeface="Arial"/>
                        <a:buNone/>
                      </a:pPr>
                      <a:r>
                        <a:rPr i="0" lang="en" sz="1000" u="none" cap="none" strike="noStrike">
                          <a:solidFill>
                            <a:srgbClr val="000000"/>
                          </a:solidFill>
                          <a:latin typeface="Ubuntu"/>
                          <a:ea typeface="Ubuntu"/>
                          <a:cs typeface="Ubuntu"/>
                          <a:sym typeface="Ubuntu"/>
                        </a:rPr>
                        <a:t>Class 2</a:t>
                      </a:r>
                      <a:endParaRPr sz="1000">
                        <a:latin typeface="Ubuntu"/>
                        <a:ea typeface="Ubuntu"/>
                        <a:cs typeface="Ubuntu"/>
                        <a:sym typeface="Ubuntu"/>
                      </a:endParaRPr>
                    </a:p>
                  </a:txBody>
                  <a:tcPr marT="626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latin typeface="Ubuntu"/>
                          <a:ea typeface="Ubuntu"/>
                          <a:cs typeface="Ubuntu"/>
                          <a:sym typeface="Ubuntu"/>
                        </a:rPr>
                        <a:t>0</a:t>
                      </a:r>
                      <a:endParaRPr sz="1000">
                        <a:latin typeface="Ubuntu"/>
                        <a:ea typeface="Ubuntu"/>
                        <a:cs typeface="Ubuntu"/>
                        <a:sym typeface="Ubuntu"/>
                      </a:endParaRPr>
                    </a:p>
                  </a:txBody>
                  <a:tcPr marT="679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lang="en" sz="1000">
                          <a:latin typeface="Ubuntu"/>
                          <a:ea typeface="Ubuntu"/>
                          <a:cs typeface="Ubuntu"/>
                          <a:sym typeface="Ubuntu"/>
                        </a:rPr>
                        <a:t>1</a:t>
                      </a:r>
                      <a:endParaRPr sz="1000">
                        <a:latin typeface="Ubuntu"/>
                        <a:ea typeface="Ubuntu"/>
                        <a:cs typeface="Ubuntu"/>
                        <a:sym typeface="Ubuntu"/>
                      </a:endParaRPr>
                    </a:p>
                  </a:txBody>
                  <a:tcPr marT="679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c>
                  <a:txBody>
                    <a:bodyPr/>
                    <a:lstStyle/>
                    <a:p>
                      <a:pPr indent="0" lvl="0" marL="0" rtl="0" algn="ctr">
                        <a:spcBef>
                          <a:spcPts val="0"/>
                        </a:spcBef>
                        <a:spcAft>
                          <a:spcPts val="0"/>
                        </a:spcAft>
                        <a:buNone/>
                      </a:pPr>
                      <a:r>
                        <a:rPr lang="en" sz="1000">
                          <a:latin typeface="Ubuntu"/>
                          <a:ea typeface="Ubuntu"/>
                          <a:cs typeface="Ubuntu"/>
                          <a:sym typeface="Ubuntu"/>
                        </a:rPr>
                        <a:t>0</a:t>
                      </a:r>
                      <a:endParaRPr sz="1000">
                        <a:latin typeface="Ubuntu"/>
                        <a:ea typeface="Ubuntu"/>
                        <a:cs typeface="Ubuntu"/>
                        <a:sym typeface="Ubuntu"/>
                      </a:endParaRPr>
                    </a:p>
                  </a:txBody>
                  <a:tcPr marT="679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325350">
                <a:tc vMerge="1"/>
                <a:tc>
                  <a:txBody>
                    <a:bodyPr/>
                    <a:lstStyle/>
                    <a:p>
                      <a:pPr indent="0" lvl="0" marL="0" marR="0" rtl="0" algn="ctr">
                        <a:lnSpc>
                          <a:spcPct val="93000"/>
                        </a:lnSpc>
                        <a:spcBef>
                          <a:spcPts val="0"/>
                        </a:spcBef>
                        <a:spcAft>
                          <a:spcPts val="0"/>
                        </a:spcAft>
                        <a:buClr>
                          <a:srgbClr val="000000"/>
                        </a:buClr>
                        <a:buFont typeface="Arial"/>
                        <a:buNone/>
                      </a:pPr>
                      <a:r>
                        <a:rPr i="0" lang="en" sz="1000" u="none" cap="none" strike="noStrike">
                          <a:solidFill>
                            <a:srgbClr val="000000"/>
                          </a:solidFill>
                          <a:latin typeface="Ubuntu"/>
                          <a:ea typeface="Ubuntu"/>
                          <a:cs typeface="Ubuntu"/>
                          <a:sym typeface="Ubuntu"/>
                        </a:rPr>
                        <a:t>Class 3</a:t>
                      </a:r>
                      <a:endParaRPr sz="1000">
                        <a:latin typeface="Ubuntu"/>
                        <a:ea typeface="Ubuntu"/>
                        <a:cs typeface="Ubuntu"/>
                        <a:sym typeface="Ubuntu"/>
                      </a:endParaRPr>
                    </a:p>
                  </a:txBody>
                  <a:tcPr marT="626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latin typeface="Ubuntu"/>
                          <a:ea typeface="Ubuntu"/>
                          <a:cs typeface="Ubuntu"/>
                          <a:sym typeface="Ubuntu"/>
                        </a:rPr>
                        <a:t>0</a:t>
                      </a:r>
                      <a:endParaRPr sz="1000">
                        <a:latin typeface="Ubuntu"/>
                        <a:ea typeface="Ubuntu"/>
                        <a:cs typeface="Ubuntu"/>
                        <a:sym typeface="Ubuntu"/>
                      </a:endParaRPr>
                    </a:p>
                  </a:txBody>
                  <a:tcPr marT="679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lang="en" sz="1000">
                          <a:latin typeface="Ubuntu"/>
                          <a:ea typeface="Ubuntu"/>
                          <a:cs typeface="Ubuntu"/>
                          <a:sym typeface="Ubuntu"/>
                        </a:rPr>
                        <a:t>0</a:t>
                      </a:r>
                      <a:endParaRPr sz="1000">
                        <a:latin typeface="Ubuntu"/>
                        <a:ea typeface="Ubuntu"/>
                        <a:cs typeface="Ubuntu"/>
                        <a:sym typeface="Ubuntu"/>
                      </a:endParaRPr>
                    </a:p>
                  </a:txBody>
                  <a:tcPr marT="679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lang="en" sz="1000">
                          <a:latin typeface="Ubuntu"/>
                          <a:ea typeface="Ubuntu"/>
                          <a:cs typeface="Ubuntu"/>
                          <a:sym typeface="Ubuntu"/>
                        </a:rPr>
                        <a:t>1</a:t>
                      </a:r>
                      <a:endParaRPr sz="1000">
                        <a:latin typeface="Ubuntu"/>
                        <a:ea typeface="Ubuntu"/>
                        <a:cs typeface="Ubuntu"/>
                        <a:sym typeface="Ubuntu"/>
                      </a:endParaRPr>
                    </a:p>
                  </a:txBody>
                  <a:tcPr marT="67975" marB="46800" marR="90000" marL="900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FF00"/>
                    </a:solidFill>
                  </a:tcPr>
                </a:tc>
              </a:tr>
            </a:tbl>
          </a:graphicData>
        </a:graphic>
      </p:graphicFrame>
      <p:sp>
        <p:nvSpPr>
          <p:cNvPr id="749" name="Google Shape;749;p77"/>
          <p:cNvSpPr txBox="1"/>
          <p:nvPr/>
        </p:nvSpPr>
        <p:spPr>
          <a:xfrm>
            <a:off x="2298775" y="4689875"/>
            <a:ext cx="19746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Accuracy =2 / 3 = 0.66</a:t>
            </a:r>
            <a:endParaRPr>
              <a:latin typeface="Ubuntu"/>
              <a:ea typeface="Ubuntu"/>
              <a:cs typeface="Ubuntu"/>
              <a:sym typeface="Ubuntu"/>
            </a:endParaRPr>
          </a:p>
        </p:txBody>
      </p:sp>
      <p:sp>
        <p:nvSpPr>
          <p:cNvPr id="750" name="Google Shape;750;p77"/>
          <p:cNvSpPr txBox="1"/>
          <p:nvPr/>
        </p:nvSpPr>
        <p:spPr>
          <a:xfrm>
            <a:off x="6787200" y="4645500"/>
            <a:ext cx="19746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Accuracy =2 / 3 = 0.66</a:t>
            </a:r>
            <a:endParaRPr>
              <a:latin typeface="Ubuntu"/>
              <a:ea typeface="Ubuntu"/>
              <a:cs typeface="Ubuntu"/>
              <a:sym typeface="Ubuntu"/>
            </a:endParaRPr>
          </a:p>
        </p:txBody>
      </p:sp>
      <p:sp>
        <p:nvSpPr>
          <p:cNvPr id="751" name="Google Shape;751;p77"/>
          <p:cNvSpPr/>
          <p:nvPr/>
        </p:nvSpPr>
        <p:spPr>
          <a:xfrm>
            <a:off x="2953575" y="4380300"/>
            <a:ext cx="548700" cy="341400"/>
          </a:xfrm>
          <a:prstGeom prst="downArrow">
            <a:avLst>
              <a:gd fmla="val 50000" name="adj1"/>
              <a:gd fmla="val 50000" name="adj2"/>
            </a:avLst>
          </a:prstGeom>
          <a:solidFill>
            <a:srgbClr val="FF66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7"/>
          <p:cNvSpPr/>
          <p:nvPr/>
        </p:nvSpPr>
        <p:spPr>
          <a:xfrm>
            <a:off x="7680900" y="4246775"/>
            <a:ext cx="548700" cy="341400"/>
          </a:xfrm>
          <a:prstGeom prst="downArrow">
            <a:avLst>
              <a:gd fmla="val 50000" name="adj1"/>
              <a:gd fmla="val 50000" name="adj2"/>
            </a:avLst>
          </a:prstGeom>
          <a:solidFill>
            <a:srgbClr val="FF66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7"/>
          <p:cNvSpPr txBox="1"/>
          <p:nvPr/>
        </p:nvSpPr>
        <p:spPr>
          <a:xfrm>
            <a:off x="48300" y="2352775"/>
            <a:ext cx="18537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 Outputs S(l</a:t>
            </a:r>
            <a:r>
              <a:rPr baseline="-25000" lang="en">
                <a:solidFill>
                  <a:srgbClr val="2980B9"/>
                </a:solidFill>
                <a:latin typeface="Ubuntu"/>
                <a:ea typeface="Ubuntu"/>
                <a:cs typeface="Ubuntu"/>
                <a:sym typeface="Ubuntu"/>
              </a:rPr>
              <a:t>i</a:t>
            </a:r>
            <a:r>
              <a:rPr lang="en">
                <a:solidFill>
                  <a:srgbClr val="2980B9"/>
                </a:solidFill>
                <a:latin typeface="Ubuntu"/>
                <a:ea typeface="Ubuntu"/>
                <a:cs typeface="Ubuntu"/>
                <a:sym typeface="Ubuntu"/>
              </a:rPr>
              <a:t>)</a:t>
            </a:r>
            <a:endParaRPr>
              <a:solidFill>
                <a:srgbClr val="2980B9"/>
              </a:solidFill>
              <a:latin typeface="Ubuntu"/>
              <a:ea typeface="Ubuntu"/>
              <a:cs typeface="Ubuntu"/>
              <a:sym typeface="Ubuntu"/>
            </a:endParaRPr>
          </a:p>
        </p:txBody>
      </p:sp>
      <p:sp>
        <p:nvSpPr>
          <p:cNvPr id="754" name="Google Shape;754;p77"/>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Log-Likelihood (NLL)</a:t>
            </a:r>
            <a:endParaRPr>
              <a:solidFill>
                <a:srgbClr val="2980B9"/>
              </a:solidFill>
            </a:endParaRPr>
          </a:p>
        </p:txBody>
      </p:sp>
      <p:sp>
        <p:nvSpPr>
          <p:cNvPr id="755" name="Google Shape;755;p77"/>
          <p:cNvSpPr txBox="1"/>
          <p:nvPr/>
        </p:nvSpPr>
        <p:spPr>
          <a:xfrm>
            <a:off x="265438" y="41218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ŷ</a:t>
            </a:r>
            <a:r>
              <a:rPr baseline="-25000" lang="en">
                <a:latin typeface="Ubuntu"/>
                <a:ea typeface="Ubuntu"/>
                <a:cs typeface="Ubuntu"/>
                <a:sym typeface="Ubuntu"/>
              </a:rPr>
              <a:t>1</a:t>
            </a:r>
            <a:r>
              <a:rPr lang="en">
                <a:latin typeface="Ubuntu"/>
                <a:ea typeface="Ubuntu"/>
                <a:cs typeface="Ubuntu"/>
                <a:sym typeface="Ubuntu"/>
              </a:rPr>
              <a:t>	  ŷ</a:t>
            </a:r>
            <a:r>
              <a:rPr baseline="-25000" lang="en">
                <a:latin typeface="Ubuntu"/>
                <a:ea typeface="Ubuntu"/>
                <a:cs typeface="Ubuntu"/>
                <a:sym typeface="Ubuntu"/>
              </a:rPr>
              <a:t>2</a:t>
            </a:r>
            <a:r>
              <a:rPr lang="en">
                <a:latin typeface="Ubuntu"/>
                <a:ea typeface="Ubuntu"/>
                <a:cs typeface="Ubuntu"/>
                <a:sym typeface="Ubuntu"/>
              </a:rPr>
              <a:t>	    ŷ</a:t>
            </a:r>
            <a:r>
              <a:rPr baseline="-25000" lang="en">
                <a:latin typeface="Ubuntu"/>
                <a:ea typeface="Ubuntu"/>
                <a:cs typeface="Ubuntu"/>
                <a:sym typeface="Ubuntu"/>
              </a:rPr>
              <a:t>3</a:t>
            </a:r>
            <a:endParaRPr baseline="-25000">
              <a:latin typeface="Ubuntu"/>
              <a:ea typeface="Ubuntu"/>
              <a:cs typeface="Ubuntu"/>
              <a:sym typeface="Ubuntu"/>
            </a:endParaRPr>
          </a:p>
        </p:txBody>
      </p:sp>
      <p:sp>
        <p:nvSpPr>
          <p:cNvPr id="756" name="Google Shape;756;p77"/>
          <p:cNvSpPr txBox="1"/>
          <p:nvPr/>
        </p:nvSpPr>
        <p:spPr>
          <a:xfrm>
            <a:off x="4837438" y="41218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y</a:t>
            </a:r>
            <a:r>
              <a:rPr baseline="-25000" lang="en">
                <a:latin typeface="Ubuntu"/>
                <a:ea typeface="Ubuntu"/>
                <a:cs typeface="Ubuntu"/>
                <a:sym typeface="Ubuntu"/>
              </a:rPr>
              <a:t>1</a:t>
            </a:r>
            <a:r>
              <a:rPr lang="en">
                <a:latin typeface="Ubuntu"/>
                <a:ea typeface="Ubuntu"/>
                <a:cs typeface="Ubuntu"/>
                <a:sym typeface="Ubuntu"/>
              </a:rPr>
              <a:t>	  y</a:t>
            </a:r>
            <a:r>
              <a:rPr baseline="-25000" lang="en">
                <a:latin typeface="Ubuntu"/>
                <a:ea typeface="Ubuntu"/>
                <a:cs typeface="Ubuntu"/>
                <a:sym typeface="Ubuntu"/>
              </a:rPr>
              <a:t>2</a:t>
            </a:r>
            <a:r>
              <a:rPr lang="en">
                <a:latin typeface="Ubuntu"/>
                <a:ea typeface="Ubuntu"/>
                <a:cs typeface="Ubuntu"/>
                <a:sym typeface="Ubuntu"/>
              </a:rPr>
              <a:t>	    y</a:t>
            </a:r>
            <a:r>
              <a:rPr baseline="-25000" lang="en">
                <a:latin typeface="Ubuntu"/>
                <a:ea typeface="Ubuntu"/>
                <a:cs typeface="Ubuntu"/>
                <a:sym typeface="Ubuntu"/>
              </a:rPr>
              <a:t>3</a:t>
            </a:r>
            <a:endParaRPr baseline="-25000">
              <a:latin typeface="Ubuntu"/>
              <a:ea typeface="Ubuntu"/>
              <a:cs typeface="Ubuntu"/>
              <a:sym typeface="Ubuntu"/>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2" name="Google Shape;762;p78"/>
          <p:cNvSpPr txBox="1"/>
          <p:nvPr/>
        </p:nvSpPr>
        <p:spPr>
          <a:xfrm>
            <a:off x="160750" y="754200"/>
            <a:ext cx="8520600" cy="5727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FF6633"/>
              </a:buClr>
              <a:buSzPts val="1400"/>
              <a:buFont typeface="Ubuntu"/>
              <a:buAutoNum type="alphaLcParenR"/>
            </a:pPr>
            <a:r>
              <a:rPr lang="en">
                <a:solidFill>
                  <a:srgbClr val="FF6633"/>
                </a:solidFill>
                <a:latin typeface="Ubuntu"/>
                <a:ea typeface="Ubuntu"/>
                <a:cs typeface="Ubuntu"/>
                <a:sym typeface="Ubuntu"/>
              </a:rPr>
              <a:t>Compute the accuracy of the predictions</a:t>
            </a:r>
            <a:endParaRPr>
              <a:solidFill>
                <a:srgbClr val="FF6633"/>
              </a:solidFill>
              <a:latin typeface="Ubuntu"/>
              <a:ea typeface="Ubuntu"/>
              <a:cs typeface="Ubuntu"/>
              <a:sym typeface="Ubuntu"/>
            </a:endParaRPr>
          </a:p>
          <a:p>
            <a:pPr indent="-317500" lvl="0" marL="457200" rtl="0" algn="just">
              <a:lnSpc>
                <a:spcPct val="115000"/>
              </a:lnSpc>
              <a:spcBef>
                <a:spcPts val="0"/>
              </a:spcBef>
              <a:spcAft>
                <a:spcPts val="0"/>
              </a:spcAft>
              <a:buClr>
                <a:srgbClr val="FF6633"/>
              </a:buClr>
              <a:buSzPts val="1400"/>
              <a:buFont typeface="Ubuntu"/>
              <a:buAutoNum type="alphaLcParenR"/>
            </a:pPr>
            <a:r>
              <a:rPr lang="en">
                <a:solidFill>
                  <a:srgbClr val="FF6633"/>
                </a:solidFill>
                <a:latin typeface="Ubuntu"/>
                <a:ea typeface="Ubuntu"/>
                <a:cs typeface="Ubuntu"/>
                <a:sym typeface="Ubuntu"/>
              </a:rPr>
              <a:t>Compute the cross-entropy loss of the prediction</a:t>
            </a:r>
            <a:endParaRPr>
              <a:solidFill>
                <a:srgbClr val="FF6633"/>
              </a:solidFill>
              <a:latin typeface="Ubuntu"/>
              <a:ea typeface="Ubuntu"/>
              <a:cs typeface="Ubuntu"/>
              <a:sym typeface="Ubuntu"/>
            </a:endParaRPr>
          </a:p>
        </p:txBody>
      </p:sp>
      <p:graphicFrame>
        <p:nvGraphicFramePr>
          <p:cNvPr id="763" name="Google Shape;763;p78"/>
          <p:cNvGraphicFramePr/>
          <p:nvPr/>
        </p:nvGraphicFramePr>
        <p:xfrm>
          <a:off x="124500"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0.3</a:t>
                      </a:r>
                      <a:endParaRPr/>
                    </a:p>
                  </a:txBody>
                  <a:tcPr marT="91425" marB="91425" marR="91425" marL="91425"/>
                </a:tc>
              </a:tr>
              <a:tr h="381000">
                <a:tc>
                  <a:txBody>
                    <a:bodyPr/>
                    <a:lstStyle/>
                    <a:p>
                      <a:pPr indent="0" lvl="0" marL="0" rtl="0" algn="l">
                        <a:spcBef>
                          <a:spcPts val="0"/>
                        </a:spcBef>
                        <a:spcAft>
                          <a:spcPts val="0"/>
                        </a:spcAft>
                        <a:buNone/>
                      </a:pPr>
                      <a:r>
                        <a:rPr lang="en"/>
                        <a:t>0.4</a:t>
                      </a:r>
                      <a:endParaRPr/>
                    </a:p>
                  </a:txBody>
                  <a:tcPr marT="91425" marB="91425" marR="91425" marL="91425"/>
                </a:tc>
              </a:tr>
              <a:tr h="381000">
                <a:tc>
                  <a:txBody>
                    <a:bodyPr/>
                    <a:lstStyle/>
                    <a:p>
                      <a:pPr indent="0" lvl="0" marL="0" rtl="0" algn="l">
                        <a:spcBef>
                          <a:spcPts val="0"/>
                        </a:spcBef>
                        <a:spcAft>
                          <a:spcPts val="0"/>
                        </a:spcAft>
                        <a:buNone/>
                      </a:pPr>
                      <a:r>
                        <a:rPr lang="en"/>
                        <a:t>0.3</a:t>
                      </a:r>
                      <a:endParaRPr/>
                    </a:p>
                  </a:txBody>
                  <a:tcPr marT="91425" marB="91425" marR="91425" marL="91425"/>
                </a:tc>
              </a:tr>
            </a:tbl>
          </a:graphicData>
        </a:graphic>
      </p:graphicFrame>
      <p:graphicFrame>
        <p:nvGraphicFramePr>
          <p:cNvPr id="764" name="Google Shape;764;p78"/>
          <p:cNvGraphicFramePr/>
          <p:nvPr/>
        </p:nvGraphicFramePr>
        <p:xfrm>
          <a:off x="695338"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0.7</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bl>
          </a:graphicData>
        </a:graphic>
      </p:graphicFrame>
      <p:graphicFrame>
        <p:nvGraphicFramePr>
          <p:cNvPr id="765" name="Google Shape;765;p78"/>
          <p:cNvGraphicFramePr/>
          <p:nvPr/>
        </p:nvGraphicFramePr>
        <p:xfrm>
          <a:off x="1266200"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r h="381000">
                <a:tc>
                  <a:txBody>
                    <a:bodyPr/>
                    <a:lstStyle/>
                    <a:p>
                      <a:pPr indent="0" lvl="0" marL="0" rtl="0" algn="l">
                        <a:spcBef>
                          <a:spcPts val="0"/>
                        </a:spcBef>
                        <a:spcAft>
                          <a:spcPts val="0"/>
                        </a:spcAft>
                        <a:buNone/>
                      </a:pPr>
                      <a:r>
                        <a:rPr lang="en"/>
                        <a:t>0.7</a:t>
                      </a:r>
                      <a:endParaRPr/>
                    </a:p>
                  </a:txBody>
                  <a:tcPr marT="91425" marB="91425" marR="91425" marL="91425"/>
                </a:tc>
              </a:tr>
            </a:tbl>
          </a:graphicData>
        </a:graphic>
      </p:graphicFrame>
      <p:sp>
        <p:nvSpPr>
          <p:cNvPr id="766" name="Google Shape;766;p78"/>
          <p:cNvSpPr txBox="1"/>
          <p:nvPr/>
        </p:nvSpPr>
        <p:spPr>
          <a:xfrm>
            <a:off x="4685100" y="15145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Ground Truth</a:t>
            </a:r>
            <a:endParaRPr baseline="-25000">
              <a:solidFill>
                <a:srgbClr val="2980B9"/>
              </a:solidFill>
              <a:latin typeface="Ubuntu"/>
              <a:ea typeface="Ubuntu"/>
              <a:cs typeface="Ubuntu"/>
              <a:sym typeface="Ubuntu"/>
            </a:endParaRPr>
          </a:p>
        </p:txBody>
      </p:sp>
      <p:graphicFrame>
        <p:nvGraphicFramePr>
          <p:cNvPr id="767" name="Google Shape;767;p78"/>
          <p:cNvGraphicFramePr/>
          <p:nvPr/>
        </p:nvGraphicFramePr>
        <p:xfrm>
          <a:off x="4685088"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768" name="Google Shape;768;p78"/>
          <p:cNvGraphicFramePr/>
          <p:nvPr/>
        </p:nvGraphicFramePr>
        <p:xfrm>
          <a:off x="5255925"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769" name="Google Shape;769;p78"/>
          <p:cNvGraphicFramePr/>
          <p:nvPr/>
        </p:nvGraphicFramePr>
        <p:xfrm>
          <a:off x="5826788"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770" name="Google Shape;770;p78"/>
          <p:cNvSpPr/>
          <p:nvPr/>
        </p:nvSpPr>
        <p:spPr>
          <a:xfrm>
            <a:off x="2300325" y="2524375"/>
            <a:ext cx="1775400" cy="341400"/>
          </a:xfrm>
          <a:prstGeom prst="leftRightArrow">
            <a:avLst>
              <a:gd fmla="val 50000" name="adj1"/>
              <a:gd fmla="val 50000" name="adj2"/>
            </a:avLst>
          </a:prstGeom>
          <a:solidFill>
            <a:srgbClr val="FF66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 name="Google Shape;771;p78"/>
          <p:cNvPicPr preferRelativeResize="0"/>
          <p:nvPr/>
        </p:nvPicPr>
        <p:blipFill rotWithShape="1">
          <a:blip r:embed="rId3">
            <a:alphaModFix/>
          </a:blip>
          <a:srcRect b="0" l="0" r="35404" t="0"/>
          <a:stretch/>
        </p:blipFill>
        <p:spPr>
          <a:xfrm>
            <a:off x="2290525" y="3335425"/>
            <a:ext cx="1916574" cy="393600"/>
          </a:xfrm>
          <a:prstGeom prst="rect">
            <a:avLst/>
          </a:prstGeom>
          <a:noFill/>
          <a:ln>
            <a:noFill/>
          </a:ln>
        </p:spPr>
      </p:pic>
      <p:sp>
        <p:nvSpPr>
          <p:cNvPr id="772" name="Google Shape;772;p78"/>
          <p:cNvSpPr txBox="1"/>
          <p:nvPr/>
        </p:nvSpPr>
        <p:spPr>
          <a:xfrm>
            <a:off x="48300" y="1438375"/>
            <a:ext cx="18537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 Outputs S(l</a:t>
            </a:r>
            <a:r>
              <a:rPr baseline="-25000" lang="en">
                <a:solidFill>
                  <a:srgbClr val="2980B9"/>
                </a:solidFill>
                <a:latin typeface="Ubuntu"/>
                <a:ea typeface="Ubuntu"/>
                <a:cs typeface="Ubuntu"/>
                <a:sym typeface="Ubuntu"/>
              </a:rPr>
              <a:t>i</a:t>
            </a:r>
            <a:r>
              <a:rPr lang="en">
                <a:solidFill>
                  <a:srgbClr val="2980B9"/>
                </a:solidFill>
                <a:latin typeface="Ubuntu"/>
                <a:ea typeface="Ubuntu"/>
                <a:cs typeface="Ubuntu"/>
                <a:sym typeface="Ubuntu"/>
              </a:rPr>
              <a:t>)</a:t>
            </a:r>
            <a:endParaRPr>
              <a:solidFill>
                <a:srgbClr val="2980B9"/>
              </a:solidFill>
              <a:latin typeface="Ubuntu"/>
              <a:ea typeface="Ubuntu"/>
              <a:cs typeface="Ubuntu"/>
              <a:sym typeface="Ubuntu"/>
            </a:endParaRPr>
          </a:p>
        </p:txBody>
      </p:sp>
      <p:sp>
        <p:nvSpPr>
          <p:cNvPr id="773" name="Google Shape;773;p78"/>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Log-Likelihood (NLL)</a:t>
            </a:r>
            <a:endParaRPr>
              <a:solidFill>
                <a:srgbClr val="2980B9"/>
              </a:solidFill>
            </a:endParaRPr>
          </a:p>
        </p:txBody>
      </p:sp>
      <p:sp>
        <p:nvSpPr>
          <p:cNvPr id="774" name="Google Shape;774;p78"/>
          <p:cNvSpPr txBox="1"/>
          <p:nvPr/>
        </p:nvSpPr>
        <p:spPr>
          <a:xfrm>
            <a:off x="4761238" y="32074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y</a:t>
            </a:r>
            <a:r>
              <a:rPr baseline="-25000" lang="en">
                <a:latin typeface="Ubuntu"/>
                <a:ea typeface="Ubuntu"/>
                <a:cs typeface="Ubuntu"/>
                <a:sym typeface="Ubuntu"/>
              </a:rPr>
              <a:t>1</a:t>
            </a:r>
            <a:r>
              <a:rPr lang="en">
                <a:latin typeface="Ubuntu"/>
                <a:ea typeface="Ubuntu"/>
                <a:cs typeface="Ubuntu"/>
                <a:sym typeface="Ubuntu"/>
              </a:rPr>
              <a:t>	  y</a:t>
            </a:r>
            <a:r>
              <a:rPr baseline="-25000" lang="en">
                <a:latin typeface="Ubuntu"/>
                <a:ea typeface="Ubuntu"/>
                <a:cs typeface="Ubuntu"/>
                <a:sym typeface="Ubuntu"/>
              </a:rPr>
              <a:t>2</a:t>
            </a:r>
            <a:r>
              <a:rPr lang="en">
                <a:latin typeface="Ubuntu"/>
                <a:ea typeface="Ubuntu"/>
                <a:cs typeface="Ubuntu"/>
                <a:sym typeface="Ubuntu"/>
              </a:rPr>
              <a:t>	    y</a:t>
            </a:r>
            <a:r>
              <a:rPr baseline="-25000" lang="en">
                <a:latin typeface="Ubuntu"/>
                <a:ea typeface="Ubuntu"/>
                <a:cs typeface="Ubuntu"/>
                <a:sym typeface="Ubuntu"/>
              </a:rPr>
              <a:t>3</a:t>
            </a:r>
            <a:endParaRPr baseline="-25000">
              <a:latin typeface="Ubuntu"/>
              <a:ea typeface="Ubuntu"/>
              <a:cs typeface="Ubuntu"/>
              <a:sym typeface="Ubuntu"/>
            </a:endParaRPr>
          </a:p>
        </p:txBody>
      </p:sp>
      <p:sp>
        <p:nvSpPr>
          <p:cNvPr id="775" name="Google Shape;775;p78"/>
          <p:cNvSpPr txBox="1"/>
          <p:nvPr/>
        </p:nvSpPr>
        <p:spPr>
          <a:xfrm>
            <a:off x="265438" y="32074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ŷ</a:t>
            </a:r>
            <a:r>
              <a:rPr baseline="-25000" lang="en">
                <a:latin typeface="Ubuntu"/>
                <a:ea typeface="Ubuntu"/>
                <a:cs typeface="Ubuntu"/>
                <a:sym typeface="Ubuntu"/>
              </a:rPr>
              <a:t>1</a:t>
            </a:r>
            <a:r>
              <a:rPr lang="en">
                <a:latin typeface="Ubuntu"/>
                <a:ea typeface="Ubuntu"/>
                <a:cs typeface="Ubuntu"/>
                <a:sym typeface="Ubuntu"/>
              </a:rPr>
              <a:t>	  ŷ</a:t>
            </a:r>
            <a:r>
              <a:rPr baseline="-25000" lang="en">
                <a:latin typeface="Ubuntu"/>
                <a:ea typeface="Ubuntu"/>
                <a:cs typeface="Ubuntu"/>
                <a:sym typeface="Ubuntu"/>
              </a:rPr>
              <a:t>2</a:t>
            </a:r>
            <a:r>
              <a:rPr lang="en">
                <a:latin typeface="Ubuntu"/>
                <a:ea typeface="Ubuntu"/>
                <a:cs typeface="Ubuntu"/>
                <a:sym typeface="Ubuntu"/>
              </a:rPr>
              <a:t>	    ŷ</a:t>
            </a:r>
            <a:r>
              <a:rPr baseline="-25000" lang="en">
                <a:latin typeface="Ubuntu"/>
                <a:ea typeface="Ubuntu"/>
                <a:cs typeface="Ubuntu"/>
                <a:sym typeface="Ubuntu"/>
              </a:rPr>
              <a:t>3</a:t>
            </a:r>
            <a:endParaRPr baseline="-25000">
              <a:latin typeface="Ubuntu"/>
              <a:ea typeface="Ubuntu"/>
              <a:cs typeface="Ubuntu"/>
              <a:sym typeface="Ubuntu"/>
            </a:endParaRPr>
          </a:p>
        </p:txBody>
      </p:sp>
      <p:sp>
        <p:nvSpPr>
          <p:cNvPr id="776" name="Google Shape;776;p78"/>
          <p:cNvSpPr txBox="1"/>
          <p:nvPr/>
        </p:nvSpPr>
        <p:spPr>
          <a:xfrm>
            <a:off x="18350" y="4730325"/>
            <a:ext cx="83859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James D. McCaffrey, </a:t>
            </a:r>
            <a:r>
              <a:rPr lang="en" sz="1200" u="sng">
                <a:solidFill>
                  <a:schemeClr val="hlink"/>
                </a:solidFill>
                <a:latin typeface="Ubuntu"/>
                <a:ea typeface="Ubuntu"/>
                <a:cs typeface="Ubuntu"/>
                <a:sym typeface="Ubuntu"/>
                <a:hlinkClick r:id="rId4"/>
              </a:rPr>
              <a:t>Why you should use cross-entropy instead of classification error</a:t>
            </a:r>
            <a:r>
              <a:rPr lang="en" sz="1200">
                <a:latin typeface="Ubuntu"/>
                <a:ea typeface="Ubuntu"/>
                <a:cs typeface="Ubuntu"/>
                <a:sym typeface="Ubuntu"/>
              </a:rPr>
              <a:t> (2016).</a:t>
            </a:r>
            <a:endParaRPr sz="1200">
              <a:latin typeface="Ubuntu"/>
              <a:ea typeface="Ubuntu"/>
              <a:cs typeface="Ubuntu"/>
              <a:sym typeface="Ubuntu"/>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2" name="Google Shape;782;p79"/>
          <p:cNvSpPr txBox="1"/>
          <p:nvPr/>
        </p:nvSpPr>
        <p:spPr>
          <a:xfrm>
            <a:off x="160750" y="754200"/>
            <a:ext cx="8520600" cy="5727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FF6633"/>
              </a:buClr>
              <a:buSzPts val="1400"/>
              <a:buFont typeface="Ubuntu"/>
              <a:buAutoNum type="alphaLcParenR"/>
            </a:pPr>
            <a:r>
              <a:rPr lang="en">
                <a:solidFill>
                  <a:srgbClr val="FF6633"/>
                </a:solidFill>
                <a:latin typeface="Ubuntu"/>
                <a:ea typeface="Ubuntu"/>
                <a:cs typeface="Ubuntu"/>
                <a:sym typeface="Ubuntu"/>
              </a:rPr>
              <a:t>Compute the accuracy of the predictions</a:t>
            </a:r>
            <a:endParaRPr>
              <a:solidFill>
                <a:srgbClr val="FF6633"/>
              </a:solidFill>
              <a:latin typeface="Ubuntu"/>
              <a:ea typeface="Ubuntu"/>
              <a:cs typeface="Ubuntu"/>
              <a:sym typeface="Ubuntu"/>
            </a:endParaRPr>
          </a:p>
          <a:p>
            <a:pPr indent="-317500" lvl="0" marL="457200" rtl="0" algn="just">
              <a:lnSpc>
                <a:spcPct val="115000"/>
              </a:lnSpc>
              <a:spcBef>
                <a:spcPts val="0"/>
              </a:spcBef>
              <a:spcAft>
                <a:spcPts val="0"/>
              </a:spcAft>
              <a:buClr>
                <a:srgbClr val="FF6633"/>
              </a:buClr>
              <a:buSzPts val="1400"/>
              <a:buFont typeface="Ubuntu"/>
              <a:buAutoNum type="alphaLcParenR"/>
            </a:pPr>
            <a:r>
              <a:rPr lang="en">
                <a:solidFill>
                  <a:srgbClr val="FF6633"/>
                </a:solidFill>
                <a:latin typeface="Ubuntu"/>
                <a:ea typeface="Ubuntu"/>
                <a:cs typeface="Ubuntu"/>
                <a:sym typeface="Ubuntu"/>
              </a:rPr>
              <a:t>Compute the cross-entropy loss of the prediction</a:t>
            </a:r>
            <a:endParaRPr>
              <a:solidFill>
                <a:srgbClr val="FF6633"/>
              </a:solidFill>
              <a:latin typeface="Ubuntu"/>
              <a:ea typeface="Ubuntu"/>
              <a:cs typeface="Ubuntu"/>
              <a:sym typeface="Ubuntu"/>
            </a:endParaRPr>
          </a:p>
        </p:txBody>
      </p:sp>
      <p:graphicFrame>
        <p:nvGraphicFramePr>
          <p:cNvPr id="783" name="Google Shape;783;p79"/>
          <p:cNvGraphicFramePr/>
          <p:nvPr/>
        </p:nvGraphicFramePr>
        <p:xfrm>
          <a:off x="124500"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b="1" lang="en"/>
                        <a:t>0.3</a:t>
                      </a:r>
                      <a:endParaRPr b="1"/>
                    </a:p>
                  </a:txBody>
                  <a:tcPr marT="91425" marB="91425" marR="91425" marL="91425">
                    <a:solidFill>
                      <a:srgbClr val="FFFF00"/>
                    </a:solidFill>
                  </a:tcPr>
                </a:tc>
              </a:tr>
              <a:tr h="381000">
                <a:tc>
                  <a:txBody>
                    <a:bodyPr/>
                    <a:lstStyle/>
                    <a:p>
                      <a:pPr indent="0" lvl="0" marL="0" rtl="0" algn="l">
                        <a:spcBef>
                          <a:spcPts val="0"/>
                        </a:spcBef>
                        <a:spcAft>
                          <a:spcPts val="0"/>
                        </a:spcAft>
                        <a:buNone/>
                      </a:pPr>
                      <a:r>
                        <a:rPr lang="en"/>
                        <a:t>0.4</a:t>
                      </a:r>
                      <a:endParaRPr/>
                    </a:p>
                  </a:txBody>
                  <a:tcPr marT="91425" marB="91425" marR="91425" marL="91425"/>
                </a:tc>
              </a:tr>
              <a:tr h="381000">
                <a:tc>
                  <a:txBody>
                    <a:bodyPr/>
                    <a:lstStyle/>
                    <a:p>
                      <a:pPr indent="0" lvl="0" marL="0" rtl="0" algn="l">
                        <a:spcBef>
                          <a:spcPts val="0"/>
                        </a:spcBef>
                        <a:spcAft>
                          <a:spcPts val="0"/>
                        </a:spcAft>
                        <a:buNone/>
                      </a:pPr>
                      <a:r>
                        <a:rPr lang="en"/>
                        <a:t>0.3</a:t>
                      </a:r>
                      <a:endParaRPr/>
                    </a:p>
                  </a:txBody>
                  <a:tcPr marT="91425" marB="91425" marR="91425" marL="91425"/>
                </a:tc>
              </a:tr>
            </a:tbl>
          </a:graphicData>
        </a:graphic>
      </p:graphicFrame>
      <p:graphicFrame>
        <p:nvGraphicFramePr>
          <p:cNvPr id="784" name="Google Shape;784;p79"/>
          <p:cNvGraphicFramePr/>
          <p:nvPr/>
        </p:nvGraphicFramePr>
        <p:xfrm>
          <a:off x="695338"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b="1" lang="en"/>
                        <a:t>0.7</a:t>
                      </a:r>
                      <a:endParaRPr b="1"/>
                    </a:p>
                  </a:txBody>
                  <a:tcPr marT="91425" marB="91425" marR="91425" marL="91425">
                    <a:solidFill>
                      <a:srgbClr val="FFFF00"/>
                    </a:solidFill>
                  </a:tcPr>
                </a:tc>
              </a:tr>
              <a:tr h="381000">
                <a:tc>
                  <a:txBody>
                    <a:bodyPr/>
                    <a:lstStyle/>
                    <a:p>
                      <a:pPr indent="0" lvl="0" marL="0" rtl="0" algn="l">
                        <a:spcBef>
                          <a:spcPts val="0"/>
                        </a:spcBef>
                        <a:spcAft>
                          <a:spcPts val="0"/>
                        </a:spcAft>
                        <a:buNone/>
                      </a:pPr>
                      <a:r>
                        <a:rPr lang="en"/>
                        <a:t>0.2</a:t>
                      </a:r>
                      <a:endParaRPr/>
                    </a:p>
                  </a:txBody>
                  <a:tcPr marT="91425" marB="91425" marR="91425" marL="91425"/>
                </a:tc>
              </a:tr>
            </a:tbl>
          </a:graphicData>
        </a:graphic>
      </p:graphicFrame>
      <p:graphicFrame>
        <p:nvGraphicFramePr>
          <p:cNvPr id="785" name="Google Shape;785;p79"/>
          <p:cNvGraphicFramePr/>
          <p:nvPr/>
        </p:nvGraphicFramePr>
        <p:xfrm>
          <a:off x="1266200"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r h="381000">
                <a:tc>
                  <a:txBody>
                    <a:bodyPr/>
                    <a:lstStyle/>
                    <a:p>
                      <a:pPr indent="0" lvl="0" marL="0" rtl="0" algn="l">
                        <a:spcBef>
                          <a:spcPts val="0"/>
                        </a:spcBef>
                        <a:spcAft>
                          <a:spcPts val="0"/>
                        </a:spcAft>
                        <a:buNone/>
                      </a:pPr>
                      <a:r>
                        <a:rPr b="1" lang="en"/>
                        <a:t>0.7</a:t>
                      </a:r>
                      <a:endParaRPr b="1"/>
                    </a:p>
                  </a:txBody>
                  <a:tcPr marT="91425" marB="91425" marR="91425" marL="91425">
                    <a:solidFill>
                      <a:srgbClr val="FFFF00"/>
                    </a:solidFill>
                  </a:tcPr>
                </a:tc>
              </a:tr>
            </a:tbl>
          </a:graphicData>
        </a:graphic>
      </p:graphicFrame>
      <p:sp>
        <p:nvSpPr>
          <p:cNvPr id="786" name="Google Shape;786;p79"/>
          <p:cNvSpPr txBox="1"/>
          <p:nvPr/>
        </p:nvSpPr>
        <p:spPr>
          <a:xfrm>
            <a:off x="4685100" y="15145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Ground Truth</a:t>
            </a:r>
            <a:endParaRPr>
              <a:solidFill>
                <a:srgbClr val="2980B9"/>
              </a:solidFill>
              <a:latin typeface="Ubuntu"/>
              <a:ea typeface="Ubuntu"/>
              <a:cs typeface="Ubuntu"/>
              <a:sym typeface="Ubuntu"/>
            </a:endParaRPr>
          </a:p>
        </p:txBody>
      </p:sp>
      <p:graphicFrame>
        <p:nvGraphicFramePr>
          <p:cNvPr id="787" name="Google Shape;787;p79"/>
          <p:cNvGraphicFramePr/>
          <p:nvPr/>
        </p:nvGraphicFramePr>
        <p:xfrm>
          <a:off x="4685088"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788" name="Google Shape;788;p79"/>
          <p:cNvGraphicFramePr/>
          <p:nvPr/>
        </p:nvGraphicFramePr>
        <p:xfrm>
          <a:off x="5255925"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789" name="Google Shape;789;p79"/>
          <p:cNvGraphicFramePr/>
          <p:nvPr/>
        </p:nvGraphicFramePr>
        <p:xfrm>
          <a:off x="5826788"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790" name="Google Shape;790;p79"/>
          <p:cNvSpPr/>
          <p:nvPr/>
        </p:nvSpPr>
        <p:spPr>
          <a:xfrm>
            <a:off x="2300325" y="2524375"/>
            <a:ext cx="1775400" cy="341400"/>
          </a:xfrm>
          <a:prstGeom prst="leftRightArrow">
            <a:avLst>
              <a:gd fmla="val 50000" name="adj1"/>
              <a:gd fmla="val 50000" name="adj2"/>
            </a:avLst>
          </a:prstGeom>
          <a:solidFill>
            <a:srgbClr val="FF66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9"/>
          <p:cNvSpPr/>
          <p:nvPr/>
        </p:nvSpPr>
        <p:spPr>
          <a:xfrm>
            <a:off x="274400" y="3661050"/>
            <a:ext cx="1482000" cy="484200"/>
          </a:xfrm>
          <a:prstGeom prst="down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-log</a:t>
            </a:r>
            <a:endParaRPr>
              <a:latin typeface="Ubuntu"/>
              <a:ea typeface="Ubuntu"/>
              <a:cs typeface="Ubuntu"/>
              <a:sym typeface="Ubuntu"/>
            </a:endParaRPr>
          </a:p>
        </p:txBody>
      </p:sp>
      <p:sp>
        <p:nvSpPr>
          <p:cNvPr id="792" name="Google Shape;792;p79"/>
          <p:cNvSpPr txBox="1"/>
          <p:nvPr/>
        </p:nvSpPr>
        <p:spPr>
          <a:xfrm>
            <a:off x="793950" y="4166400"/>
            <a:ext cx="4902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0.36</a:t>
            </a:r>
            <a:endParaRPr sz="1200">
              <a:latin typeface="Ubuntu"/>
              <a:ea typeface="Ubuntu"/>
              <a:cs typeface="Ubuntu"/>
              <a:sym typeface="Ubuntu"/>
            </a:endParaRPr>
          </a:p>
        </p:txBody>
      </p:sp>
      <p:sp>
        <p:nvSpPr>
          <p:cNvPr id="793" name="Google Shape;793;p79"/>
          <p:cNvSpPr txBox="1"/>
          <p:nvPr/>
        </p:nvSpPr>
        <p:spPr>
          <a:xfrm>
            <a:off x="1372525" y="4166400"/>
            <a:ext cx="548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0.36</a:t>
            </a:r>
            <a:endParaRPr sz="1200">
              <a:latin typeface="Ubuntu"/>
              <a:ea typeface="Ubuntu"/>
              <a:cs typeface="Ubuntu"/>
              <a:sym typeface="Ubuntu"/>
            </a:endParaRPr>
          </a:p>
        </p:txBody>
      </p:sp>
      <p:sp>
        <p:nvSpPr>
          <p:cNvPr id="794" name="Google Shape;794;p79"/>
          <p:cNvSpPr txBox="1"/>
          <p:nvPr/>
        </p:nvSpPr>
        <p:spPr>
          <a:xfrm>
            <a:off x="170650" y="4166400"/>
            <a:ext cx="4902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1.20</a:t>
            </a:r>
            <a:endParaRPr sz="1200">
              <a:latin typeface="Ubuntu"/>
              <a:ea typeface="Ubuntu"/>
              <a:cs typeface="Ubuntu"/>
              <a:sym typeface="Ubuntu"/>
            </a:endParaRPr>
          </a:p>
        </p:txBody>
      </p:sp>
      <p:pic>
        <p:nvPicPr>
          <p:cNvPr id="795" name="Google Shape;795;p79"/>
          <p:cNvPicPr preferRelativeResize="0"/>
          <p:nvPr/>
        </p:nvPicPr>
        <p:blipFill rotWithShape="1">
          <a:blip r:embed="rId3">
            <a:alphaModFix/>
          </a:blip>
          <a:srcRect b="0" l="0" r="35404" t="0"/>
          <a:stretch/>
        </p:blipFill>
        <p:spPr>
          <a:xfrm>
            <a:off x="2290525" y="3335425"/>
            <a:ext cx="1916574" cy="393600"/>
          </a:xfrm>
          <a:prstGeom prst="rect">
            <a:avLst/>
          </a:prstGeom>
          <a:noFill/>
          <a:ln>
            <a:noFill/>
          </a:ln>
        </p:spPr>
      </p:pic>
      <p:sp>
        <p:nvSpPr>
          <p:cNvPr id="796" name="Google Shape;796;p79"/>
          <p:cNvSpPr txBox="1"/>
          <p:nvPr/>
        </p:nvSpPr>
        <p:spPr>
          <a:xfrm>
            <a:off x="48300" y="1438375"/>
            <a:ext cx="18537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 Outputs S(l</a:t>
            </a:r>
            <a:r>
              <a:rPr baseline="-25000" lang="en">
                <a:solidFill>
                  <a:srgbClr val="2980B9"/>
                </a:solidFill>
                <a:latin typeface="Ubuntu"/>
                <a:ea typeface="Ubuntu"/>
                <a:cs typeface="Ubuntu"/>
                <a:sym typeface="Ubuntu"/>
              </a:rPr>
              <a:t>i</a:t>
            </a:r>
            <a:r>
              <a:rPr lang="en">
                <a:solidFill>
                  <a:srgbClr val="2980B9"/>
                </a:solidFill>
                <a:latin typeface="Ubuntu"/>
                <a:ea typeface="Ubuntu"/>
                <a:cs typeface="Ubuntu"/>
                <a:sym typeface="Ubuntu"/>
              </a:rPr>
              <a:t>)</a:t>
            </a:r>
            <a:endParaRPr>
              <a:solidFill>
                <a:srgbClr val="2980B9"/>
              </a:solidFill>
              <a:latin typeface="Ubuntu"/>
              <a:ea typeface="Ubuntu"/>
              <a:cs typeface="Ubuntu"/>
              <a:sym typeface="Ubuntu"/>
            </a:endParaRPr>
          </a:p>
        </p:txBody>
      </p:sp>
      <p:sp>
        <p:nvSpPr>
          <p:cNvPr id="797" name="Google Shape;797;p79"/>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Log-Likelihood (NLL)</a:t>
            </a:r>
            <a:endParaRPr>
              <a:solidFill>
                <a:srgbClr val="2980B9"/>
              </a:solidFill>
            </a:endParaRPr>
          </a:p>
        </p:txBody>
      </p:sp>
      <p:sp>
        <p:nvSpPr>
          <p:cNvPr id="798" name="Google Shape;798;p79"/>
          <p:cNvSpPr txBox="1"/>
          <p:nvPr/>
        </p:nvSpPr>
        <p:spPr>
          <a:xfrm>
            <a:off x="18350" y="4730325"/>
            <a:ext cx="83859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James D. McCaffrey, </a:t>
            </a:r>
            <a:r>
              <a:rPr lang="en" sz="1200" u="sng">
                <a:solidFill>
                  <a:schemeClr val="hlink"/>
                </a:solidFill>
                <a:latin typeface="Ubuntu"/>
                <a:ea typeface="Ubuntu"/>
                <a:cs typeface="Ubuntu"/>
                <a:sym typeface="Ubuntu"/>
                <a:hlinkClick r:id="rId4"/>
              </a:rPr>
              <a:t>Why you should use cross-entropy instead of classification error</a:t>
            </a:r>
            <a:r>
              <a:rPr lang="en" sz="1200">
                <a:latin typeface="Ubuntu"/>
                <a:ea typeface="Ubuntu"/>
                <a:cs typeface="Ubuntu"/>
                <a:sym typeface="Ubuntu"/>
              </a:rPr>
              <a:t> (2016).</a:t>
            </a:r>
            <a:endParaRPr sz="1200">
              <a:latin typeface="Ubuntu"/>
              <a:ea typeface="Ubuntu"/>
              <a:cs typeface="Ubuntu"/>
              <a:sym typeface="Ubuntu"/>
            </a:endParaRPr>
          </a:p>
        </p:txBody>
      </p:sp>
      <p:sp>
        <p:nvSpPr>
          <p:cNvPr id="799" name="Google Shape;799;p79"/>
          <p:cNvSpPr txBox="1"/>
          <p:nvPr/>
        </p:nvSpPr>
        <p:spPr>
          <a:xfrm>
            <a:off x="4761238" y="32074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y</a:t>
            </a:r>
            <a:r>
              <a:rPr baseline="-25000" lang="en">
                <a:latin typeface="Ubuntu"/>
                <a:ea typeface="Ubuntu"/>
                <a:cs typeface="Ubuntu"/>
                <a:sym typeface="Ubuntu"/>
              </a:rPr>
              <a:t>1</a:t>
            </a:r>
            <a:r>
              <a:rPr lang="en">
                <a:latin typeface="Ubuntu"/>
                <a:ea typeface="Ubuntu"/>
                <a:cs typeface="Ubuntu"/>
                <a:sym typeface="Ubuntu"/>
              </a:rPr>
              <a:t>	  y</a:t>
            </a:r>
            <a:r>
              <a:rPr baseline="-25000" lang="en">
                <a:latin typeface="Ubuntu"/>
                <a:ea typeface="Ubuntu"/>
                <a:cs typeface="Ubuntu"/>
                <a:sym typeface="Ubuntu"/>
              </a:rPr>
              <a:t>2</a:t>
            </a:r>
            <a:r>
              <a:rPr lang="en">
                <a:latin typeface="Ubuntu"/>
                <a:ea typeface="Ubuntu"/>
                <a:cs typeface="Ubuntu"/>
                <a:sym typeface="Ubuntu"/>
              </a:rPr>
              <a:t>	    y</a:t>
            </a:r>
            <a:r>
              <a:rPr baseline="-25000" lang="en">
                <a:latin typeface="Ubuntu"/>
                <a:ea typeface="Ubuntu"/>
                <a:cs typeface="Ubuntu"/>
                <a:sym typeface="Ubuntu"/>
              </a:rPr>
              <a:t>3</a:t>
            </a:r>
            <a:endParaRPr baseline="-25000">
              <a:latin typeface="Ubuntu"/>
              <a:ea typeface="Ubuntu"/>
              <a:cs typeface="Ubuntu"/>
              <a:sym typeface="Ubuntu"/>
            </a:endParaRPr>
          </a:p>
        </p:txBody>
      </p:sp>
      <p:sp>
        <p:nvSpPr>
          <p:cNvPr id="800" name="Google Shape;800;p79"/>
          <p:cNvSpPr txBox="1"/>
          <p:nvPr/>
        </p:nvSpPr>
        <p:spPr>
          <a:xfrm>
            <a:off x="265438" y="32074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ŷ</a:t>
            </a:r>
            <a:r>
              <a:rPr baseline="-25000" lang="en">
                <a:latin typeface="Ubuntu"/>
                <a:ea typeface="Ubuntu"/>
                <a:cs typeface="Ubuntu"/>
                <a:sym typeface="Ubuntu"/>
              </a:rPr>
              <a:t>1</a:t>
            </a:r>
            <a:r>
              <a:rPr lang="en">
                <a:latin typeface="Ubuntu"/>
                <a:ea typeface="Ubuntu"/>
                <a:cs typeface="Ubuntu"/>
                <a:sym typeface="Ubuntu"/>
              </a:rPr>
              <a:t>	  ŷ</a:t>
            </a:r>
            <a:r>
              <a:rPr baseline="-25000" lang="en">
                <a:latin typeface="Ubuntu"/>
                <a:ea typeface="Ubuntu"/>
                <a:cs typeface="Ubuntu"/>
                <a:sym typeface="Ubuntu"/>
              </a:rPr>
              <a:t>2</a:t>
            </a:r>
            <a:r>
              <a:rPr lang="en">
                <a:latin typeface="Ubuntu"/>
                <a:ea typeface="Ubuntu"/>
                <a:cs typeface="Ubuntu"/>
                <a:sym typeface="Ubuntu"/>
              </a:rPr>
              <a:t>	    ŷ</a:t>
            </a:r>
            <a:r>
              <a:rPr baseline="-25000" lang="en">
                <a:latin typeface="Ubuntu"/>
                <a:ea typeface="Ubuntu"/>
                <a:cs typeface="Ubuntu"/>
                <a:sym typeface="Ubuntu"/>
              </a:rPr>
              <a:t>3</a:t>
            </a:r>
            <a:endParaRPr baseline="-25000">
              <a:latin typeface="Ubuntu"/>
              <a:ea typeface="Ubuntu"/>
              <a:cs typeface="Ubuntu"/>
              <a:sym typeface="Ubuntu"/>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6" name="Google Shape;806;p80"/>
          <p:cNvSpPr txBox="1"/>
          <p:nvPr/>
        </p:nvSpPr>
        <p:spPr>
          <a:xfrm>
            <a:off x="18350" y="4730325"/>
            <a:ext cx="83859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Why you should use cross-entropy instead of classification error</a:t>
            </a:r>
            <a:endParaRPr/>
          </a:p>
        </p:txBody>
      </p:sp>
      <p:sp>
        <p:nvSpPr>
          <p:cNvPr id="807" name="Google Shape;807;p80"/>
          <p:cNvSpPr txBox="1"/>
          <p:nvPr/>
        </p:nvSpPr>
        <p:spPr>
          <a:xfrm>
            <a:off x="160750" y="754200"/>
            <a:ext cx="8520600" cy="5727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FF6633"/>
              </a:buClr>
              <a:buSzPts val="1400"/>
              <a:buFont typeface="Ubuntu"/>
              <a:buAutoNum type="alphaLcParenR"/>
            </a:pPr>
            <a:r>
              <a:rPr lang="en">
                <a:solidFill>
                  <a:srgbClr val="FF6633"/>
                </a:solidFill>
                <a:latin typeface="Ubuntu"/>
                <a:ea typeface="Ubuntu"/>
                <a:cs typeface="Ubuntu"/>
                <a:sym typeface="Ubuntu"/>
              </a:rPr>
              <a:t>Compute the accuracy of the predictions</a:t>
            </a:r>
            <a:endParaRPr>
              <a:solidFill>
                <a:srgbClr val="FF6633"/>
              </a:solidFill>
              <a:latin typeface="Ubuntu"/>
              <a:ea typeface="Ubuntu"/>
              <a:cs typeface="Ubuntu"/>
              <a:sym typeface="Ubuntu"/>
            </a:endParaRPr>
          </a:p>
          <a:p>
            <a:pPr indent="-317500" lvl="0" marL="457200" rtl="0" algn="just">
              <a:lnSpc>
                <a:spcPct val="115000"/>
              </a:lnSpc>
              <a:spcBef>
                <a:spcPts val="0"/>
              </a:spcBef>
              <a:spcAft>
                <a:spcPts val="0"/>
              </a:spcAft>
              <a:buClr>
                <a:srgbClr val="FF6633"/>
              </a:buClr>
              <a:buSzPts val="1400"/>
              <a:buFont typeface="Ubuntu"/>
              <a:buAutoNum type="alphaLcParenR"/>
            </a:pPr>
            <a:r>
              <a:rPr lang="en">
                <a:solidFill>
                  <a:srgbClr val="FF6633"/>
                </a:solidFill>
                <a:latin typeface="Ubuntu"/>
                <a:ea typeface="Ubuntu"/>
                <a:cs typeface="Ubuntu"/>
                <a:sym typeface="Ubuntu"/>
              </a:rPr>
              <a:t>Compute the cross-entropy loss of the prediction</a:t>
            </a:r>
            <a:endParaRPr>
              <a:solidFill>
                <a:srgbClr val="FF6633"/>
              </a:solidFill>
              <a:latin typeface="Ubuntu"/>
              <a:ea typeface="Ubuntu"/>
              <a:cs typeface="Ubuntu"/>
              <a:sym typeface="Ubuntu"/>
            </a:endParaRPr>
          </a:p>
        </p:txBody>
      </p:sp>
      <p:graphicFrame>
        <p:nvGraphicFramePr>
          <p:cNvPr id="808" name="Google Shape;808;p80"/>
          <p:cNvGraphicFramePr/>
          <p:nvPr/>
        </p:nvGraphicFramePr>
        <p:xfrm>
          <a:off x="124500"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b="1" lang="en"/>
                        <a:t>0.3</a:t>
                      </a:r>
                      <a:endParaRPr b="1"/>
                    </a:p>
                  </a:txBody>
                  <a:tcPr marT="91425" marB="91425" marR="91425" marL="91425">
                    <a:solidFill>
                      <a:srgbClr val="FFFF00"/>
                    </a:solidFill>
                  </a:tcPr>
                </a:tc>
              </a:tr>
              <a:tr h="381000">
                <a:tc>
                  <a:txBody>
                    <a:bodyPr/>
                    <a:lstStyle/>
                    <a:p>
                      <a:pPr indent="0" lvl="0" marL="0" rtl="0" algn="l">
                        <a:spcBef>
                          <a:spcPts val="0"/>
                        </a:spcBef>
                        <a:spcAft>
                          <a:spcPts val="0"/>
                        </a:spcAft>
                        <a:buNone/>
                      </a:pPr>
                      <a:r>
                        <a:rPr lang="en"/>
                        <a:t>0.4</a:t>
                      </a:r>
                      <a:endParaRPr/>
                    </a:p>
                  </a:txBody>
                  <a:tcPr marT="91425" marB="91425" marR="91425" marL="91425"/>
                </a:tc>
              </a:tr>
              <a:tr h="381000">
                <a:tc>
                  <a:txBody>
                    <a:bodyPr/>
                    <a:lstStyle/>
                    <a:p>
                      <a:pPr indent="0" lvl="0" marL="0" rtl="0" algn="l">
                        <a:spcBef>
                          <a:spcPts val="0"/>
                        </a:spcBef>
                        <a:spcAft>
                          <a:spcPts val="0"/>
                        </a:spcAft>
                        <a:buNone/>
                      </a:pPr>
                      <a:r>
                        <a:rPr lang="en"/>
                        <a:t>0.3</a:t>
                      </a:r>
                      <a:endParaRPr/>
                    </a:p>
                  </a:txBody>
                  <a:tcPr marT="91425" marB="91425" marR="91425" marL="91425"/>
                </a:tc>
              </a:tr>
            </a:tbl>
          </a:graphicData>
        </a:graphic>
      </p:graphicFrame>
      <p:graphicFrame>
        <p:nvGraphicFramePr>
          <p:cNvPr id="809" name="Google Shape;809;p80"/>
          <p:cNvGraphicFramePr/>
          <p:nvPr/>
        </p:nvGraphicFramePr>
        <p:xfrm>
          <a:off x="695338"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b="1" lang="en"/>
                        <a:t>0.7</a:t>
                      </a:r>
                      <a:endParaRPr b="1"/>
                    </a:p>
                  </a:txBody>
                  <a:tcPr marT="91425" marB="91425" marR="91425" marL="91425">
                    <a:solidFill>
                      <a:srgbClr val="FFFF00"/>
                    </a:solidFill>
                  </a:tcPr>
                </a:tc>
              </a:tr>
              <a:tr h="381000">
                <a:tc>
                  <a:txBody>
                    <a:bodyPr/>
                    <a:lstStyle/>
                    <a:p>
                      <a:pPr indent="0" lvl="0" marL="0" rtl="0" algn="l">
                        <a:spcBef>
                          <a:spcPts val="0"/>
                        </a:spcBef>
                        <a:spcAft>
                          <a:spcPts val="0"/>
                        </a:spcAft>
                        <a:buNone/>
                      </a:pPr>
                      <a:r>
                        <a:rPr lang="en"/>
                        <a:t>0.2</a:t>
                      </a:r>
                      <a:endParaRPr/>
                    </a:p>
                  </a:txBody>
                  <a:tcPr marT="91425" marB="91425" marR="91425" marL="91425"/>
                </a:tc>
              </a:tr>
            </a:tbl>
          </a:graphicData>
        </a:graphic>
      </p:graphicFrame>
      <p:graphicFrame>
        <p:nvGraphicFramePr>
          <p:cNvPr id="810" name="Google Shape;810;p80"/>
          <p:cNvGraphicFramePr/>
          <p:nvPr/>
        </p:nvGraphicFramePr>
        <p:xfrm>
          <a:off x="1266200"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r h="381000">
                <a:tc>
                  <a:txBody>
                    <a:bodyPr/>
                    <a:lstStyle/>
                    <a:p>
                      <a:pPr indent="0" lvl="0" marL="0" rtl="0" algn="l">
                        <a:spcBef>
                          <a:spcPts val="0"/>
                        </a:spcBef>
                        <a:spcAft>
                          <a:spcPts val="0"/>
                        </a:spcAft>
                        <a:buNone/>
                      </a:pPr>
                      <a:r>
                        <a:rPr b="1" lang="en"/>
                        <a:t>0.7</a:t>
                      </a:r>
                      <a:endParaRPr b="1"/>
                    </a:p>
                  </a:txBody>
                  <a:tcPr marT="91425" marB="91425" marR="91425" marL="91425">
                    <a:solidFill>
                      <a:srgbClr val="FFFF00"/>
                    </a:solidFill>
                  </a:tcPr>
                </a:tc>
              </a:tr>
            </a:tbl>
          </a:graphicData>
        </a:graphic>
      </p:graphicFrame>
      <p:sp>
        <p:nvSpPr>
          <p:cNvPr id="811" name="Google Shape;811;p80"/>
          <p:cNvSpPr txBox="1"/>
          <p:nvPr/>
        </p:nvSpPr>
        <p:spPr>
          <a:xfrm>
            <a:off x="4685100" y="15145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Ground Truth y</a:t>
            </a:r>
            <a:r>
              <a:rPr baseline="-25000" lang="en">
                <a:solidFill>
                  <a:srgbClr val="2980B9"/>
                </a:solidFill>
                <a:latin typeface="Ubuntu"/>
                <a:ea typeface="Ubuntu"/>
                <a:cs typeface="Ubuntu"/>
                <a:sym typeface="Ubuntu"/>
              </a:rPr>
              <a:t>i</a:t>
            </a:r>
            <a:endParaRPr>
              <a:solidFill>
                <a:srgbClr val="2980B9"/>
              </a:solidFill>
              <a:latin typeface="Ubuntu"/>
              <a:ea typeface="Ubuntu"/>
              <a:cs typeface="Ubuntu"/>
              <a:sym typeface="Ubuntu"/>
            </a:endParaRPr>
          </a:p>
        </p:txBody>
      </p:sp>
      <p:graphicFrame>
        <p:nvGraphicFramePr>
          <p:cNvPr id="812" name="Google Shape;812;p80"/>
          <p:cNvGraphicFramePr/>
          <p:nvPr/>
        </p:nvGraphicFramePr>
        <p:xfrm>
          <a:off x="4685088"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813" name="Google Shape;813;p80"/>
          <p:cNvGraphicFramePr/>
          <p:nvPr/>
        </p:nvGraphicFramePr>
        <p:xfrm>
          <a:off x="5255925"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814" name="Google Shape;814;p80"/>
          <p:cNvGraphicFramePr/>
          <p:nvPr/>
        </p:nvGraphicFramePr>
        <p:xfrm>
          <a:off x="5826788"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815" name="Google Shape;815;p80"/>
          <p:cNvSpPr/>
          <p:nvPr/>
        </p:nvSpPr>
        <p:spPr>
          <a:xfrm>
            <a:off x="2300325" y="2524375"/>
            <a:ext cx="1775400" cy="341400"/>
          </a:xfrm>
          <a:prstGeom prst="leftRight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6" name="Google Shape;816;p80"/>
          <p:cNvPicPr preferRelativeResize="0"/>
          <p:nvPr/>
        </p:nvPicPr>
        <p:blipFill>
          <a:blip r:embed="rId4">
            <a:alphaModFix/>
          </a:blip>
          <a:stretch>
            <a:fillRect/>
          </a:stretch>
        </p:blipFill>
        <p:spPr>
          <a:xfrm>
            <a:off x="2761939" y="4087500"/>
            <a:ext cx="1156972" cy="572700"/>
          </a:xfrm>
          <a:prstGeom prst="rect">
            <a:avLst/>
          </a:prstGeom>
          <a:noFill/>
          <a:ln>
            <a:noFill/>
          </a:ln>
        </p:spPr>
      </p:pic>
      <p:sp>
        <p:nvSpPr>
          <p:cNvPr id="817" name="Google Shape;817;p80"/>
          <p:cNvSpPr/>
          <p:nvPr/>
        </p:nvSpPr>
        <p:spPr>
          <a:xfrm>
            <a:off x="2079525" y="4203850"/>
            <a:ext cx="490200" cy="393600"/>
          </a:xfrm>
          <a:prstGeom prst="right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0"/>
          <p:cNvSpPr/>
          <p:nvPr/>
        </p:nvSpPr>
        <p:spPr>
          <a:xfrm>
            <a:off x="4172625" y="4177050"/>
            <a:ext cx="490200" cy="393600"/>
          </a:xfrm>
          <a:prstGeom prst="right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0"/>
          <p:cNvSpPr txBox="1"/>
          <p:nvPr/>
        </p:nvSpPr>
        <p:spPr>
          <a:xfrm>
            <a:off x="4837500" y="4203150"/>
            <a:ext cx="14346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L= 1.92  / 3 = 0.64</a:t>
            </a:r>
            <a:endParaRPr sz="1200">
              <a:latin typeface="Ubuntu"/>
              <a:ea typeface="Ubuntu"/>
              <a:cs typeface="Ubuntu"/>
              <a:sym typeface="Ubuntu"/>
            </a:endParaRPr>
          </a:p>
        </p:txBody>
      </p:sp>
      <p:sp>
        <p:nvSpPr>
          <p:cNvPr id="820" name="Google Shape;820;p80"/>
          <p:cNvSpPr txBox="1"/>
          <p:nvPr/>
        </p:nvSpPr>
        <p:spPr>
          <a:xfrm>
            <a:off x="793950" y="4166400"/>
            <a:ext cx="4902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0.36</a:t>
            </a:r>
            <a:endParaRPr sz="1200">
              <a:latin typeface="Ubuntu"/>
              <a:ea typeface="Ubuntu"/>
              <a:cs typeface="Ubuntu"/>
              <a:sym typeface="Ubuntu"/>
            </a:endParaRPr>
          </a:p>
        </p:txBody>
      </p:sp>
      <p:sp>
        <p:nvSpPr>
          <p:cNvPr id="821" name="Google Shape;821;p80"/>
          <p:cNvSpPr txBox="1"/>
          <p:nvPr/>
        </p:nvSpPr>
        <p:spPr>
          <a:xfrm>
            <a:off x="1372525" y="4166400"/>
            <a:ext cx="548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0.36</a:t>
            </a:r>
            <a:endParaRPr sz="1200">
              <a:latin typeface="Ubuntu"/>
              <a:ea typeface="Ubuntu"/>
              <a:cs typeface="Ubuntu"/>
              <a:sym typeface="Ubuntu"/>
            </a:endParaRPr>
          </a:p>
        </p:txBody>
      </p:sp>
      <p:sp>
        <p:nvSpPr>
          <p:cNvPr id="822" name="Google Shape;822;p80"/>
          <p:cNvSpPr txBox="1"/>
          <p:nvPr/>
        </p:nvSpPr>
        <p:spPr>
          <a:xfrm>
            <a:off x="170650" y="4166400"/>
            <a:ext cx="4902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1.20</a:t>
            </a:r>
            <a:endParaRPr sz="1200">
              <a:latin typeface="Ubuntu"/>
              <a:ea typeface="Ubuntu"/>
              <a:cs typeface="Ubuntu"/>
              <a:sym typeface="Ubuntu"/>
            </a:endParaRPr>
          </a:p>
        </p:txBody>
      </p:sp>
      <p:pic>
        <p:nvPicPr>
          <p:cNvPr id="823" name="Google Shape;823;p80"/>
          <p:cNvPicPr preferRelativeResize="0"/>
          <p:nvPr/>
        </p:nvPicPr>
        <p:blipFill rotWithShape="1">
          <a:blip r:embed="rId5">
            <a:alphaModFix/>
          </a:blip>
          <a:srcRect b="0" l="0" r="35404" t="0"/>
          <a:stretch/>
        </p:blipFill>
        <p:spPr>
          <a:xfrm>
            <a:off x="2290525" y="3335425"/>
            <a:ext cx="1916574" cy="393600"/>
          </a:xfrm>
          <a:prstGeom prst="rect">
            <a:avLst/>
          </a:prstGeom>
          <a:noFill/>
          <a:ln>
            <a:noFill/>
          </a:ln>
        </p:spPr>
      </p:pic>
      <p:sp>
        <p:nvSpPr>
          <p:cNvPr id="824" name="Google Shape;824;p80"/>
          <p:cNvSpPr txBox="1"/>
          <p:nvPr/>
        </p:nvSpPr>
        <p:spPr>
          <a:xfrm>
            <a:off x="48300" y="1438375"/>
            <a:ext cx="18537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 Outputs S(l</a:t>
            </a:r>
            <a:r>
              <a:rPr baseline="-25000" lang="en">
                <a:solidFill>
                  <a:srgbClr val="2980B9"/>
                </a:solidFill>
                <a:latin typeface="Ubuntu"/>
                <a:ea typeface="Ubuntu"/>
                <a:cs typeface="Ubuntu"/>
                <a:sym typeface="Ubuntu"/>
              </a:rPr>
              <a:t>i</a:t>
            </a:r>
            <a:r>
              <a:rPr lang="en">
                <a:solidFill>
                  <a:srgbClr val="2980B9"/>
                </a:solidFill>
                <a:latin typeface="Ubuntu"/>
                <a:ea typeface="Ubuntu"/>
                <a:cs typeface="Ubuntu"/>
                <a:sym typeface="Ubuntu"/>
              </a:rPr>
              <a:t>)</a:t>
            </a:r>
            <a:endParaRPr>
              <a:solidFill>
                <a:srgbClr val="2980B9"/>
              </a:solidFill>
              <a:latin typeface="Ubuntu"/>
              <a:ea typeface="Ubuntu"/>
              <a:cs typeface="Ubuntu"/>
              <a:sym typeface="Ubuntu"/>
            </a:endParaRPr>
          </a:p>
        </p:txBody>
      </p:sp>
      <p:sp>
        <p:nvSpPr>
          <p:cNvPr id="825" name="Google Shape;825;p80"/>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Log-Likelihod (NLL)</a:t>
            </a:r>
            <a:endParaRPr>
              <a:solidFill>
                <a:srgbClr val="2980B9"/>
              </a:solidFill>
            </a:endParaRPr>
          </a:p>
        </p:txBody>
      </p:sp>
      <p:sp>
        <p:nvSpPr>
          <p:cNvPr id="826" name="Google Shape;826;p80"/>
          <p:cNvSpPr/>
          <p:nvPr/>
        </p:nvSpPr>
        <p:spPr>
          <a:xfrm>
            <a:off x="274400" y="3661050"/>
            <a:ext cx="1482000" cy="484200"/>
          </a:xfrm>
          <a:prstGeom prst="down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-log</a:t>
            </a:r>
            <a:endParaRPr>
              <a:latin typeface="Ubuntu"/>
              <a:ea typeface="Ubuntu"/>
              <a:cs typeface="Ubuntu"/>
              <a:sym typeface="Ubuntu"/>
            </a:endParaRPr>
          </a:p>
        </p:txBody>
      </p:sp>
      <p:sp>
        <p:nvSpPr>
          <p:cNvPr id="827" name="Google Shape;827;p80"/>
          <p:cNvSpPr txBox="1"/>
          <p:nvPr/>
        </p:nvSpPr>
        <p:spPr>
          <a:xfrm>
            <a:off x="265438" y="32074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ŷ</a:t>
            </a:r>
            <a:r>
              <a:rPr baseline="-25000" lang="en">
                <a:latin typeface="Ubuntu"/>
                <a:ea typeface="Ubuntu"/>
                <a:cs typeface="Ubuntu"/>
                <a:sym typeface="Ubuntu"/>
              </a:rPr>
              <a:t>1</a:t>
            </a:r>
            <a:r>
              <a:rPr lang="en">
                <a:latin typeface="Ubuntu"/>
                <a:ea typeface="Ubuntu"/>
                <a:cs typeface="Ubuntu"/>
                <a:sym typeface="Ubuntu"/>
              </a:rPr>
              <a:t>	  ŷ</a:t>
            </a:r>
            <a:r>
              <a:rPr baseline="-25000" lang="en">
                <a:latin typeface="Ubuntu"/>
                <a:ea typeface="Ubuntu"/>
                <a:cs typeface="Ubuntu"/>
                <a:sym typeface="Ubuntu"/>
              </a:rPr>
              <a:t>2</a:t>
            </a:r>
            <a:r>
              <a:rPr lang="en">
                <a:latin typeface="Ubuntu"/>
                <a:ea typeface="Ubuntu"/>
                <a:cs typeface="Ubuntu"/>
                <a:sym typeface="Ubuntu"/>
              </a:rPr>
              <a:t>	    ŷ</a:t>
            </a:r>
            <a:r>
              <a:rPr baseline="-25000" lang="en">
                <a:latin typeface="Ubuntu"/>
                <a:ea typeface="Ubuntu"/>
                <a:cs typeface="Ubuntu"/>
                <a:sym typeface="Ubuntu"/>
              </a:rPr>
              <a:t>3</a:t>
            </a:r>
            <a:endParaRPr baseline="-25000">
              <a:latin typeface="Ubuntu"/>
              <a:ea typeface="Ubuntu"/>
              <a:cs typeface="Ubuntu"/>
              <a:sym typeface="Ubuntu"/>
            </a:endParaRPr>
          </a:p>
        </p:txBody>
      </p:sp>
      <p:sp>
        <p:nvSpPr>
          <p:cNvPr id="828" name="Google Shape;828;p80"/>
          <p:cNvSpPr txBox="1"/>
          <p:nvPr/>
        </p:nvSpPr>
        <p:spPr>
          <a:xfrm>
            <a:off x="4761238" y="32074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y</a:t>
            </a:r>
            <a:r>
              <a:rPr baseline="-25000" lang="en">
                <a:latin typeface="Ubuntu"/>
                <a:ea typeface="Ubuntu"/>
                <a:cs typeface="Ubuntu"/>
                <a:sym typeface="Ubuntu"/>
              </a:rPr>
              <a:t>1</a:t>
            </a:r>
            <a:r>
              <a:rPr lang="en">
                <a:latin typeface="Ubuntu"/>
                <a:ea typeface="Ubuntu"/>
                <a:cs typeface="Ubuntu"/>
                <a:sym typeface="Ubuntu"/>
              </a:rPr>
              <a:t>	  y</a:t>
            </a:r>
            <a:r>
              <a:rPr baseline="-25000" lang="en">
                <a:latin typeface="Ubuntu"/>
                <a:ea typeface="Ubuntu"/>
                <a:cs typeface="Ubuntu"/>
                <a:sym typeface="Ubuntu"/>
              </a:rPr>
              <a:t>2</a:t>
            </a:r>
            <a:r>
              <a:rPr lang="en">
                <a:latin typeface="Ubuntu"/>
                <a:ea typeface="Ubuntu"/>
                <a:cs typeface="Ubuntu"/>
                <a:sym typeface="Ubuntu"/>
              </a:rPr>
              <a:t>	    y</a:t>
            </a:r>
            <a:r>
              <a:rPr baseline="-25000" lang="en">
                <a:latin typeface="Ubuntu"/>
                <a:ea typeface="Ubuntu"/>
                <a:cs typeface="Ubuntu"/>
                <a:sym typeface="Ubuntu"/>
              </a:rPr>
              <a:t>3</a:t>
            </a:r>
            <a:endParaRPr baseline="-25000">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6"/>
          <p:cNvSpPr/>
          <p:nvPr/>
        </p:nvSpPr>
        <p:spPr>
          <a:xfrm rot="5400000">
            <a:off x="3858325" y="750575"/>
            <a:ext cx="289200" cy="1682100"/>
          </a:xfrm>
          <a:prstGeom prst="upDownArrow">
            <a:avLst>
              <a:gd fmla="val 50000" name="adj1"/>
              <a:gd fmla="val 50000" name="adj2"/>
            </a:avLst>
          </a:prstGeom>
          <a:solidFill>
            <a:srgbClr val="FFAB4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8" name="Google Shape;178;p36"/>
          <p:cNvPicPr preferRelativeResize="0"/>
          <p:nvPr/>
        </p:nvPicPr>
        <p:blipFill>
          <a:blip r:embed="rId3">
            <a:alphaModFix/>
          </a:blip>
          <a:stretch>
            <a:fillRect/>
          </a:stretch>
        </p:blipFill>
        <p:spPr>
          <a:xfrm>
            <a:off x="5135825" y="1394938"/>
            <a:ext cx="3267849" cy="2880750"/>
          </a:xfrm>
          <a:prstGeom prst="rect">
            <a:avLst/>
          </a:prstGeom>
          <a:noFill/>
          <a:ln>
            <a:noFill/>
          </a:ln>
        </p:spPr>
      </p:pic>
      <p:pic>
        <p:nvPicPr>
          <p:cNvPr id="179" name="Google Shape;179;p36"/>
          <p:cNvPicPr preferRelativeResize="0"/>
          <p:nvPr/>
        </p:nvPicPr>
        <p:blipFill>
          <a:blip r:embed="rId4">
            <a:alphaModFix/>
          </a:blip>
          <a:stretch>
            <a:fillRect/>
          </a:stretch>
        </p:blipFill>
        <p:spPr>
          <a:xfrm>
            <a:off x="6396876" y="4568875"/>
            <a:ext cx="397000" cy="398600"/>
          </a:xfrm>
          <a:prstGeom prst="rect">
            <a:avLst/>
          </a:prstGeom>
          <a:noFill/>
          <a:ln>
            <a:noFill/>
          </a:ln>
        </p:spPr>
      </p:pic>
      <p:cxnSp>
        <p:nvCxnSpPr>
          <p:cNvPr id="180" name="Google Shape;180;p36"/>
          <p:cNvCxnSpPr/>
          <p:nvPr/>
        </p:nvCxnSpPr>
        <p:spPr>
          <a:xfrm rot="10800000">
            <a:off x="5419575" y="4131450"/>
            <a:ext cx="984900" cy="447000"/>
          </a:xfrm>
          <a:prstGeom prst="straightConnector1">
            <a:avLst/>
          </a:prstGeom>
          <a:noFill/>
          <a:ln cap="flat" cmpd="sng" w="9525">
            <a:solidFill>
              <a:srgbClr val="595959"/>
            </a:solidFill>
            <a:prstDash val="solid"/>
            <a:round/>
            <a:headEnd len="med" w="med" type="none"/>
            <a:tailEnd len="med" w="med" type="triangle"/>
          </a:ln>
        </p:spPr>
      </p:cxnSp>
      <p:cxnSp>
        <p:nvCxnSpPr>
          <p:cNvPr id="181" name="Google Shape;181;p36"/>
          <p:cNvCxnSpPr/>
          <p:nvPr/>
        </p:nvCxnSpPr>
        <p:spPr>
          <a:xfrm rot="10800000">
            <a:off x="5664675" y="4085725"/>
            <a:ext cx="756000" cy="491100"/>
          </a:xfrm>
          <a:prstGeom prst="straightConnector1">
            <a:avLst/>
          </a:prstGeom>
          <a:noFill/>
          <a:ln cap="flat" cmpd="sng" w="9525">
            <a:solidFill>
              <a:srgbClr val="595959"/>
            </a:solidFill>
            <a:prstDash val="solid"/>
            <a:round/>
            <a:headEnd len="med" w="med" type="none"/>
            <a:tailEnd len="med" w="med" type="triangle"/>
          </a:ln>
        </p:spPr>
      </p:cxnSp>
      <p:cxnSp>
        <p:nvCxnSpPr>
          <p:cNvPr id="182" name="Google Shape;182;p36"/>
          <p:cNvCxnSpPr/>
          <p:nvPr/>
        </p:nvCxnSpPr>
        <p:spPr>
          <a:xfrm rot="10800000">
            <a:off x="5883850" y="4103025"/>
            <a:ext cx="551400" cy="474600"/>
          </a:xfrm>
          <a:prstGeom prst="straightConnector1">
            <a:avLst/>
          </a:prstGeom>
          <a:noFill/>
          <a:ln cap="flat" cmpd="sng" w="9525">
            <a:solidFill>
              <a:srgbClr val="595959"/>
            </a:solidFill>
            <a:prstDash val="solid"/>
            <a:round/>
            <a:headEnd len="med" w="med" type="none"/>
            <a:tailEnd len="med" w="med" type="triangle"/>
          </a:ln>
        </p:spPr>
      </p:cxnSp>
      <p:sp>
        <p:nvSpPr>
          <p:cNvPr id="183" name="Google Shape;183;p36"/>
          <p:cNvSpPr txBox="1"/>
          <p:nvPr/>
        </p:nvSpPr>
        <p:spPr>
          <a:xfrm>
            <a:off x="6721550" y="4636850"/>
            <a:ext cx="396900" cy="1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28</a:t>
            </a:r>
            <a:endParaRPr sz="600"/>
          </a:p>
        </p:txBody>
      </p:sp>
      <p:sp>
        <p:nvSpPr>
          <p:cNvPr id="184" name="Google Shape;184;p36"/>
          <p:cNvSpPr txBox="1"/>
          <p:nvPr/>
        </p:nvSpPr>
        <p:spPr>
          <a:xfrm>
            <a:off x="6471325" y="4874100"/>
            <a:ext cx="396900" cy="1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28</a:t>
            </a:r>
            <a:endParaRPr sz="600"/>
          </a:p>
        </p:txBody>
      </p:sp>
      <p:sp>
        <p:nvSpPr>
          <p:cNvPr id="185" name="Google Shape;185;p36"/>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Motivation</a:t>
            </a:r>
            <a:endParaRPr>
              <a:solidFill>
                <a:srgbClr val="2980B9"/>
              </a:solidFill>
            </a:endParaRPr>
          </a:p>
        </p:txBody>
      </p:sp>
      <p:pic>
        <p:nvPicPr>
          <p:cNvPr id="186" name="Google Shape;186;p36"/>
          <p:cNvPicPr preferRelativeResize="0"/>
          <p:nvPr/>
        </p:nvPicPr>
        <p:blipFill rotWithShape="1">
          <a:blip r:embed="rId5">
            <a:alphaModFix/>
          </a:blip>
          <a:srcRect b="50362" l="4746" r="72939" t="0"/>
          <a:stretch/>
        </p:blipFill>
        <p:spPr>
          <a:xfrm>
            <a:off x="3499227" y="1394950"/>
            <a:ext cx="1007399" cy="365750"/>
          </a:xfrm>
          <a:prstGeom prst="rect">
            <a:avLst/>
          </a:prstGeom>
          <a:noFill/>
          <a:ln cap="flat" cmpd="sng" w="9525">
            <a:solidFill>
              <a:srgbClr val="000000"/>
            </a:solidFill>
            <a:prstDash val="solid"/>
            <a:round/>
            <a:headEnd len="sm" w="sm" type="none"/>
            <a:tailEnd len="sm" w="sm" type="none"/>
          </a:ln>
        </p:spPr>
      </p:pic>
      <p:sp>
        <p:nvSpPr>
          <p:cNvPr id="187" name="Google Shape;187;p36"/>
          <p:cNvSpPr txBox="1"/>
          <p:nvPr/>
        </p:nvSpPr>
        <p:spPr>
          <a:xfrm>
            <a:off x="5135813" y="1294613"/>
            <a:ext cx="4074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Ubuntu"/>
                <a:ea typeface="Ubuntu"/>
                <a:cs typeface="Ubuntu"/>
                <a:sym typeface="Ubuntu"/>
              </a:rPr>
              <a:t>ŷ</a:t>
            </a:r>
            <a:endParaRPr baseline="-25000" sz="2400">
              <a:latin typeface="Ubuntu"/>
              <a:ea typeface="Ubuntu"/>
              <a:cs typeface="Ubuntu"/>
              <a:sym typeface="Ubuntu"/>
            </a:endParaRPr>
          </a:p>
        </p:txBody>
      </p:sp>
      <p:sp>
        <p:nvSpPr>
          <p:cNvPr id="188" name="Google Shape;188;p36"/>
          <p:cNvSpPr txBox="1"/>
          <p:nvPr/>
        </p:nvSpPr>
        <p:spPr>
          <a:xfrm>
            <a:off x="2519323" y="1308425"/>
            <a:ext cx="350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Ubuntu"/>
                <a:ea typeface="Ubuntu"/>
                <a:cs typeface="Ubuntu"/>
                <a:sym typeface="Ubuntu"/>
              </a:rPr>
              <a:t>y</a:t>
            </a:r>
            <a:endParaRPr baseline="-25000" sz="2400">
              <a:latin typeface="Ubuntu"/>
              <a:ea typeface="Ubuntu"/>
              <a:cs typeface="Ubuntu"/>
              <a:sym typeface="Ubuntu"/>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4" name="Google Shape;834;p81"/>
          <p:cNvSpPr txBox="1"/>
          <p:nvPr/>
        </p:nvSpPr>
        <p:spPr>
          <a:xfrm>
            <a:off x="18350" y="4730325"/>
            <a:ext cx="83859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Why you should use cross-entropy instead of classification error</a:t>
            </a:r>
            <a:endParaRPr/>
          </a:p>
        </p:txBody>
      </p:sp>
      <p:sp>
        <p:nvSpPr>
          <p:cNvPr id="835" name="Google Shape;835;p81"/>
          <p:cNvSpPr txBox="1"/>
          <p:nvPr/>
        </p:nvSpPr>
        <p:spPr>
          <a:xfrm>
            <a:off x="160750" y="754200"/>
            <a:ext cx="8520600" cy="5727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FF6633"/>
              </a:buClr>
              <a:buSzPts val="1400"/>
              <a:buFont typeface="Ubuntu"/>
              <a:buAutoNum type="alphaLcParenR"/>
            </a:pPr>
            <a:r>
              <a:rPr lang="en">
                <a:solidFill>
                  <a:srgbClr val="FF6633"/>
                </a:solidFill>
                <a:latin typeface="Ubuntu"/>
                <a:ea typeface="Ubuntu"/>
                <a:cs typeface="Ubuntu"/>
                <a:sym typeface="Ubuntu"/>
              </a:rPr>
              <a:t>Compute the accuracy of the predictions</a:t>
            </a:r>
            <a:endParaRPr>
              <a:solidFill>
                <a:srgbClr val="FF6633"/>
              </a:solidFill>
              <a:latin typeface="Ubuntu"/>
              <a:ea typeface="Ubuntu"/>
              <a:cs typeface="Ubuntu"/>
              <a:sym typeface="Ubuntu"/>
            </a:endParaRPr>
          </a:p>
          <a:p>
            <a:pPr indent="-317500" lvl="0" marL="457200" rtl="0" algn="just">
              <a:lnSpc>
                <a:spcPct val="115000"/>
              </a:lnSpc>
              <a:spcBef>
                <a:spcPts val="0"/>
              </a:spcBef>
              <a:spcAft>
                <a:spcPts val="0"/>
              </a:spcAft>
              <a:buClr>
                <a:srgbClr val="FF6633"/>
              </a:buClr>
              <a:buSzPts val="1400"/>
              <a:buFont typeface="Ubuntu"/>
              <a:buAutoNum type="alphaLcParenR"/>
            </a:pPr>
            <a:r>
              <a:rPr lang="en">
                <a:solidFill>
                  <a:srgbClr val="FF6633"/>
                </a:solidFill>
                <a:latin typeface="Ubuntu"/>
                <a:ea typeface="Ubuntu"/>
                <a:cs typeface="Ubuntu"/>
                <a:sym typeface="Ubuntu"/>
              </a:rPr>
              <a:t>Compute the cross-entropy loss of the prediction</a:t>
            </a:r>
            <a:endParaRPr>
              <a:solidFill>
                <a:srgbClr val="FF6633"/>
              </a:solidFill>
              <a:latin typeface="Ubuntu"/>
              <a:ea typeface="Ubuntu"/>
              <a:cs typeface="Ubuntu"/>
              <a:sym typeface="Ubuntu"/>
            </a:endParaRPr>
          </a:p>
        </p:txBody>
      </p:sp>
      <p:graphicFrame>
        <p:nvGraphicFramePr>
          <p:cNvPr id="836" name="Google Shape;836;p81"/>
          <p:cNvGraphicFramePr/>
          <p:nvPr/>
        </p:nvGraphicFramePr>
        <p:xfrm>
          <a:off x="124500"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b="1" lang="en"/>
                        <a:t>0.3</a:t>
                      </a:r>
                      <a:endParaRPr b="1"/>
                    </a:p>
                  </a:txBody>
                  <a:tcPr marT="91425" marB="91425" marR="91425" marL="91425">
                    <a:solidFill>
                      <a:srgbClr val="FFFF00"/>
                    </a:solidFill>
                  </a:tcPr>
                </a:tc>
              </a:tr>
              <a:tr h="381000">
                <a:tc>
                  <a:txBody>
                    <a:bodyPr/>
                    <a:lstStyle/>
                    <a:p>
                      <a:pPr indent="0" lvl="0" marL="0" rtl="0" algn="l">
                        <a:spcBef>
                          <a:spcPts val="0"/>
                        </a:spcBef>
                        <a:spcAft>
                          <a:spcPts val="0"/>
                        </a:spcAft>
                        <a:buNone/>
                      </a:pPr>
                      <a:r>
                        <a:rPr lang="en"/>
                        <a:t>0.4</a:t>
                      </a:r>
                      <a:endParaRPr/>
                    </a:p>
                  </a:txBody>
                  <a:tcPr marT="91425" marB="91425" marR="91425" marL="91425"/>
                </a:tc>
              </a:tr>
              <a:tr h="381000">
                <a:tc>
                  <a:txBody>
                    <a:bodyPr/>
                    <a:lstStyle/>
                    <a:p>
                      <a:pPr indent="0" lvl="0" marL="0" rtl="0" algn="l">
                        <a:spcBef>
                          <a:spcPts val="0"/>
                        </a:spcBef>
                        <a:spcAft>
                          <a:spcPts val="0"/>
                        </a:spcAft>
                        <a:buNone/>
                      </a:pPr>
                      <a:r>
                        <a:rPr lang="en"/>
                        <a:t>0.3</a:t>
                      </a:r>
                      <a:endParaRPr/>
                    </a:p>
                  </a:txBody>
                  <a:tcPr marT="91425" marB="91425" marR="91425" marL="91425"/>
                </a:tc>
              </a:tr>
            </a:tbl>
          </a:graphicData>
        </a:graphic>
      </p:graphicFrame>
      <p:graphicFrame>
        <p:nvGraphicFramePr>
          <p:cNvPr id="837" name="Google Shape;837;p81"/>
          <p:cNvGraphicFramePr/>
          <p:nvPr/>
        </p:nvGraphicFramePr>
        <p:xfrm>
          <a:off x="695338"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b="1" lang="en"/>
                        <a:t>0.7</a:t>
                      </a:r>
                      <a:endParaRPr b="1"/>
                    </a:p>
                  </a:txBody>
                  <a:tcPr marT="91425" marB="91425" marR="91425" marL="91425">
                    <a:solidFill>
                      <a:srgbClr val="FFFF00"/>
                    </a:solidFill>
                  </a:tcPr>
                </a:tc>
              </a:tr>
              <a:tr h="381000">
                <a:tc>
                  <a:txBody>
                    <a:bodyPr/>
                    <a:lstStyle/>
                    <a:p>
                      <a:pPr indent="0" lvl="0" marL="0" rtl="0" algn="l">
                        <a:spcBef>
                          <a:spcPts val="0"/>
                        </a:spcBef>
                        <a:spcAft>
                          <a:spcPts val="0"/>
                        </a:spcAft>
                        <a:buNone/>
                      </a:pPr>
                      <a:r>
                        <a:rPr lang="en"/>
                        <a:t>0.2</a:t>
                      </a:r>
                      <a:endParaRPr/>
                    </a:p>
                  </a:txBody>
                  <a:tcPr marT="91425" marB="91425" marR="91425" marL="91425"/>
                </a:tc>
              </a:tr>
            </a:tbl>
          </a:graphicData>
        </a:graphic>
      </p:graphicFrame>
      <p:graphicFrame>
        <p:nvGraphicFramePr>
          <p:cNvPr id="838" name="Google Shape;838;p81"/>
          <p:cNvGraphicFramePr/>
          <p:nvPr/>
        </p:nvGraphicFramePr>
        <p:xfrm>
          <a:off x="1266200" y="20611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r h="381000">
                <a:tc>
                  <a:txBody>
                    <a:bodyPr/>
                    <a:lstStyle/>
                    <a:p>
                      <a:pPr indent="0" lvl="0" marL="0" rtl="0" algn="l">
                        <a:spcBef>
                          <a:spcPts val="0"/>
                        </a:spcBef>
                        <a:spcAft>
                          <a:spcPts val="0"/>
                        </a:spcAft>
                        <a:buNone/>
                      </a:pPr>
                      <a:r>
                        <a:rPr b="1" lang="en"/>
                        <a:t>0.7</a:t>
                      </a:r>
                      <a:endParaRPr b="1"/>
                    </a:p>
                  </a:txBody>
                  <a:tcPr marT="91425" marB="91425" marR="91425" marL="91425">
                    <a:solidFill>
                      <a:srgbClr val="FFFF00"/>
                    </a:solidFill>
                  </a:tcPr>
                </a:tc>
              </a:tr>
            </a:tbl>
          </a:graphicData>
        </a:graphic>
      </p:graphicFrame>
      <p:sp>
        <p:nvSpPr>
          <p:cNvPr id="839" name="Google Shape;839;p81"/>
          <p:cNvSpPr txBox="1"/>
          <p:nvPr/>
        </p:nvSpPr>
        <p:spPr>
          <a:xfrm>
            <a:off x="4685100" y="15145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Ground Truth y</a:t>
            </a:r>
            <a:r>
              <a:rPr baseline="-25000" lang="en">
                <a:solidFill>
                  <a:srgbClr val="2980B9"/>
                </a:solidFill>
                <a:latin typeface="Ubuntu"/>
                <a:ea typeface="Ubuntu"/>
                <a:cs typeface="Ubuntu"/>
                <a:sym typeface="Ubuntu"/>
              </a:rPr>
              <a:t>i</a:t>
            </a:r>
            <a:endParaRPr>
              <a:solidFill>
                <a:srgbClr val="2980B9"/>
              </a:solidFill>
              <a:latin typeface="Ubuntu"/>
              <a:ea typeface="Ubuntu"/>
              <a:cs typeface="Ubuntu"/>
              <a:sym typeface="Ubuntu"/>
            </a:endParaRPr>
          </a:p>
        </p:txBody>
      </p:sp>
      <p:graphicFrame>
        <p:nvGraphicFramePr>
          <p:cNvPr id="840" name="Google Shape;840;p81"/>
          <p:cNvGraphicFramePr/>
          <p:nvPr/>
        </p:nvGraphicFramePr>
        <p:xfrm>
          <a:off x="4685088"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841" name="Google Shape;841;p81"/>
          <p:cNvGraphicFramePr/>
          <p:nvPr/>
        </p:nvGraphicFramePr>
        <p:xfrm>
          <a:off x="5255925"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842" name="Google Shape;842;p81"/>
          <p:cNvGraphicFramePr/>
          <p:nvPr/>
        </p:nvGraphicFramePr>
        <p:xfrm>
          <a:off x="5826788" y="21064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
        <p:nvSpPr>
          <p:cNvPr id="843" name="Google Shape;843;p81"/>
          <p:cNvSpPr/>
          <p:nvPr/>
        </p:nvSpPr>
        <p:spPr>
          <a:xfrm>
            <a:off x="2300325" y="2524375"/>
            <a:ext cx="1775400" cy="341400"/>
          </a:xfrm>
          <a:prstGeom prst="leftRight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4" name="Google Shape;844;p81"/>
          <p:cNvPicPr preferRelativeResize="0"/>
          <p:nvPr/>
        </p:nvPicPr>
        <p:blipFill>
          <a:blip r:embed="rId4">
            <a:alphaModFix/>
          </a:blip>
          <a:stretch>
            <a:fillRect/>
          </a:stretch>
        </p:blipFill>
        <p:spPr>
          <a:xfrm>
            <a:off x="2761939" y="4087500"/>
            <a:ext cx="1156972" cy="572700"/>
          </a:xfrm>
          <a:prstGeom prst="rect">
            <a:avLst/>
          </a:prstGeom>
          <a:noFill/>
          <a:ln>
            <a:noFill/>
          </a:ln>
        </p:spPr>
      </p:pic>
      <p:sp>
        <p:nvSpPr>
          <p:cNvPr id="845" name="Google Shape;845;p81"/>
          <p:cNvSpPr/>
          <p:nvPr/>
        </p:nvSpPr>
        <p:spPr>
          <a:xfrm>
            <a:off x="2079525" y="4203850"/>
            <a:ext cx="490200" cy="393600"/>
          </a:xfrm>
          <a:prstGeom prst="right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1"/>
          <p:cNvSpPr/>
          <p:nvPr/>
        </p:nvSpPr>
        <p:spPr>
          <a:xfrm>
            <a:off x="4172625" y="4177050"/>
            <a:ext cx="490200" cy="393600"/>
          </a:xfrm>
          <a:prstGeom prst="right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1"/>
          <p:cNvSpPr txBox="1"/>
          <p:nvPr/>
        </p:nvSpPr>
        <p:spPr>
          <a:xfrm>
            <a:off x="4837500" y="4203150"/>
            <a:ext cx="7095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L=0.64</a:t>
            </a:r>
            <a:endParaRPr sz="1200">
              <a:latin typeface="Ubuntu"/>
              <a:ea typeface="Ubuntu"/>
              <a:cs typeface="Ubuntu"/>
              <a:sym typeface="Ubuntu"/>
            </a:endParaRPr>
          </a:p>
        </p:txBody>
      </p:sp>
      <p:sp>
        <p:nvSpPr>
          <p:cNvPr id="848" name="Google Shape;848;p81"/>
          <p:cNvSpPr txBox="1"/>
          <p:nvPr/>
        </p:nvSpPr>
        <p:spPr>
          <a:xfrm>
            <a:off x="793950" y="4166400"/>
            <a:ext cx="4902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0.36</a:t>
            </a:r>
            <a:endParaRPr sz="1200">
              <a:latin typeface="Ubuntu"/>
              <a:ea typeface="Ubuntu"/>
              <a:cs typeface="Ubuntu"/>
              <a:sym typeface="Ubuntu"/>
            </a:endParaRPr>
          </a:p>
        </p:txBody>
      </p:sp>
      <p:sp>
        <p:nvSpPr>
          <p:cNvPr id="849" name="Google Shape;849;p81"/>
          <p:cNvSpPr txBox="1"/>
          <p:nvPr/>
        </p:nvSpPr>
        <p:spPr>
          <a:xfrm>
            <a:off x="1372525" y="4166400"/>
            <a:ext cx="548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0.36</a:t>
            </a:r>
            <a:endParaRPr sz="1200">
              <a:latin typeface="Ubuntu"/>
              <a:ea typeface="Ubuntu"/>
              <a:cs typeface="Ubuntu"/>
              <a:sym typeface="Ubuntu"/>
            </a:endParaRPr>
          </a:p>
        </p:txBody>
      </p:sp>
      <p:sp>
        <p:nvSpPr>
          <p:cNvPr id="850" name="Google Shape;850;p81"/>
          <p:cNvSpPr txBox="1"/>
          <p:nvPr/>
        </p:nvSpPr>
        <p:spPr>
          <a:xfrm>
            <a:off x="170650" y="4166400"/>
            <a:ext cx="4902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1.20</a:t>
            </a:r>
            <a:endParaRPr sz="1200">
              <a:latin typeface="Ubuntu"/>
              <a:ea typeface="Ubuntu"/>
              <a:cs typeface="Ubuntu"/>
              <a:sym typeface="Ubuntu"/>
            </a:endParaRPr>
          </a:p>
        </p:txBody>
      </p:sp>
      <p:sp>
        <p:nvSpPr>
          <p:cNvPr id="851" name="Google Shape;851;p81"/>
          <p:cNvSpPr txBox="1"/>
          <p:nvPr/>
        </p:nvSpPr>
        <p:spPr>
          <a:xfrm>
            <a:off x="5884350" y="4069050"/>
            <a:ext cx="2950200" cy="63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Ubuntu"/>
                <a:ea typeface="Ubuntu"/>
                <a:cs typeface="Ubuntu"/>
                <a:sym typeface="Ubuntu"/>
              </a:rPr>
              <a:t>Classification accuracy = 0.66</a:t>
            </a:r>
            <a:endParaRPr>
              <a:solidFill>
                <a:schemeClr val="dk1"/>
              </a:solidFill>
              <a:highlight>
                <a:srgbClr val="000000"/>
              </a:highlight>
              <a:latin typeface="Ubuntu"/>
              <a:ea typeface="Ubuntu"/>
              <a:cs typeface="Ubuntu"/>
              <a:sym typeface="Ubuntu"/>
            </a:endParaRPr>
          </a:p>
          <a:p>
            <a:pPr indent="0" lvl="0" marL="0" rtl="0" algn="l">
              <a:spcBef>
                <a:spcPts val="0"/>
              </a:spcBef>
              <a:spcAft>
                <a:spcPts val="0"/>
              </a:spcAft>
              <a:buNone/>
            </a:pPr>
            <a:r>
              <a:rPr lang="en">
                <a:latin typeface="Ubuntu"/>
                <a:ea typeface="Ubuntu"/>
                <a:cs typeface="Ubuntu"/>
                <a:sym typeface="Ubuntu"/>
              </a:rPr>
              <a:t>cross-entropy loss = 0.64</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pic>
        <p:nvPicPr>
          <p:cNvPr id="852" name="Google Shape;852;p81"/>
          <p:cNvPicPr preferRelativeResize="0"/>
          <p:nvPr/>
        </p:nvPicPr>
        <p:blipFill rotWithShape="1">
          <a:blip r:embed="rId5">
            <a:alphaModFix/>
          </a:blip>
          <a:srcRect b="0" l="0" r="35404" t="0"/>
          <a:stretch/>
        </p:blipFill>
        <p:spPr>
          <a:xfrm>
            <a:off x="2290525" y="3335425"/>
            <a:ext cx="1916574" cy="393600"/>
          </a:xfrm>
          <a:prstGeom prst="rect">
            <a:avLst/>
          </a:prstGeom>
          <a:noFill/>
          <a:ln>
            <a:noFill/>
          </a:ln>
        </p:spPr>
      </p:pic>
      <p:sp>
        <p:nvSpPr>
          <p:cNvPr id="853" name="Google Shape;853;p81"/>
          <p:cNvSpPr txBox="1"/>
          <p:nvPr/>
        </p:nvSpPr>
        <p:spPr>
          <a:xfrm>
            <a:off x="48300" y="1438375"/>
            <a:ext cx="18537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Softmax Outputs S(l</a:t>
            </a:r>
            <a:r>
              <a:rPr baseline="-25000" lang="en">
                <a:solidFill>
                  <a:srgbClr val="2980B9"/>
                </a:solidFill>
                <a:latin typeface="Ubuntu"/>
                <a:ea typeface="Ubuntu"/>
                <a:cs typeface="Ubuntu"/>
                <a:sym typeface="Ubuntu"/>
              </a:rPr>
              <a:t>i</a:t>
            </a:r>
            <a:r>
              <a:rPr lang="en">
                <a:solidFill>
                  <a:srgbClr val="2980B9"/>
                </a:solidFill>
                <a:latin typeface="Ubuntu"/>
                <a:ea typeface="Ubuntu"/>
                <a:cs typeface="Ubuntu"/>
                <a:sym typeface="Ubuntu"/>
              </a:rPr>
              <a:t>)</a:t>
            </a:r>
            <a:endParaRPr>
              <a:solidFill>
                <a:srgbClr val="2980B9"/>
              </a:solidFill>
              <a:latin typeface="Ubuntu"/>
              <a:ea typeface="Ubuntu"/>
              <a:cs typeface="Ubuntu"/>
              <a:sym typeface="Ubuntu"/>
            </a:endParaRPr>
          </a:p>
        </p:txBody>
      </p:sp>
      <p:sp>
        <p:nvSpPr>
          <p:cNvPr id="854" name="Google Shape;854;p81"/>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Log-Likelihood (NLL)</a:t>
            </a:r>
            <a:endParaRPr>
              <a:solidFill>
                <a:srgbClr val="2980B9"/>
              </a:solidFill>
            </a:endParaRPr>
          </a:p>
        </p:txBody>
      </p:sp>
      <p:sp>
        <p:nvSpPr>
          <p:cNvPr id="855" name="Google Shape;855;p81"/>
          <p:cNvSpPr/>
          <p:nvPr/>
        </p:nvSpPr>
        <p:spPr>
          <a:xfrm>
            <a:off x="274400" y="3661050"/>
            <a:ext cx="1482000" cy="484200"/>
          </a:xfrm>
          <a:prstGeom prst="down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-log</a:t>
            </a:r>
            <a:endParaRPr>
              <a:latin typeface="Ubuntu"/>
              <a:ea typeface="Ubuntu"/>
              <a:cs typeface="Ubuntu"/>
              <a:sym typeface="Ubuntu"/>
            </a:endParaRPr>
          </a:p>
        </p:txBody>
      </p:sp>
      <p:sp>
        <p:nvSpPr>
          <p:cNvPr id="856" name="Google Shape;856;p81"/>
          <p:cNvSpPr txBox="1"/>
          <p:nvPr/>
        </p:nvSpPr>
        <p:spPr>
          <a:xfrm>
            <a:off x="265438" y="32074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ŷ</a:t>
            </a:r>
            <a:r>
              <a:rPr baseline="-25000" lang="en">
                <a:latin typeface="Ubuntu"/>
                <a:ea typeface="Ubuntu"/>
                <a:cs typeface="Ubuntu"/>
                <a:sym typeface="Ubuntu"/>
              </a:rPr>
              <a:t>1</a:t>
            </a:r>
            <a:r>
              <a:rPr lang="en">
                <a:latin typeface="Ubuntu"/>
                <a:ea typeface="Ubuntu"/>
                <a:cs typeface="Ubuntu"/>
                <a:sym typeface="Ubuntu"/>
              </a:rPr>
              <a:t>	  ŷ</a:t>
            </a:r>
            <a:r>
              <a:rPr baseline="-25000" lang="en">
                <a:latin typeface="Ubuntu"/>
                <a:ea typeface="Ubuntu"/>
                <a:cs typeface="Ubuntu"/>
                <a:sym typeface="Ubuntu"/>
              </a:rPr>
              <a:t>2</a:t>
            </a:r>
            <a:r>
              <a:rPr lang="en">
                <a:latin typeface="Ubuntu"/>
                <a:ea typeface="Ubuntu"/>
                <a:cs typeface="Ubuntu"/>
                <a:sym typeface="Ubuntu"/>
              </a:rPr>
              <a:t>	    ŷ</a:t>
            </a:r>
            <a:r>
              <a:rPr baseline="-25000" lang="en">
                <a:latin typeface="Ubuntu"/>
                <a:ea typeface="Ubuntu"/>
                <a:cs typeface="Ubuntu"/>
                <a:sym typeface="Ubuntu"/>
              </a:rPr>
              <a:t>3</a:t>
            </a:r>
            <a:endParaRPr baseline="-25000">
              <a:latin typeface="Ubuntu"/>
              <a:ea typeface="Ubuntu"/>
              <a:cs typeface="Ubuntu"/>
              <a:sym typeface="Ubuntu"/>
            </a:endParaRPr>
          </a:p>
        </p:txBody>
      </p:sp>
      <p:sp>
        <p:nvSpPr>
          <p:cNvPr id="857" name="Google Shape;857;p81"/>
          <p:cNvSpPr txBox="1"/>
          <p:nvPr/>
        </p:nvSpPr>
        <p:spPr>
          <a:xfrm>
            <a:off x="4761238" y="32074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y</a:t>
            </a:r>
            <a:r>
              <a:rPr baseline="-25000" lang="en">
                <a:latin typeface="Ubuntu"/>
                <a:ea typeface="Ubuntu"/>
                <a:cs typeface="Ubuntu"/>
                <a:sym typeface="Ubuntu"/>
              </a:rPr>
              <a:t>1</a:t>
            </a:r>
            <a:r>
              <a:rPr lang="en">
                <a:latin typeface="Ubuntu"/>
                <a:ea typeface="Ubuntu"/>
                <a:cs typeface="Ubuntu"/>
                <a:sym typeface="Ubuntu"/>
              </a:rPr>
              <a:t>	  y</a:t>
            </a:r>
            <a:r>
              <a:rPr baseline="-25000" lang="en">
                <a:latin typeface="Ubuntu"/>
                <a:ea typeface="Ubuntu"/>
                <a:cs typeface="Ubuntu"/>
                <a:sym typeface="Ubuntu"/>
              </a:rPr>
              <a:t>2</a:t>
            </a:r>
            <a:r>
              <a:rPr lang="en">
                <a:latin typeface="Ubuntu"/>
                <a:ea typeface="Ubuntu"/>
                <a:cs typeface="Ubuntu"/>
                <a:sym typeface="Ubuntu"/>
              </a:rPr>
              <a:t>	    y</a:t>
            </a:r>
            <a:r>
              <a:rPr baseline="-25000" lang="en">
                <a:latin typeface="Ubuntu"/>
                <a:ea typeface="Ubuntu"/>
                <a:cs typeface="Ubuntu"/>
                <a:sym typeface="Ubuntu"/>
              </a:rPr>
              <a:t>3</a:t>
            </a:r>
            <a:endParaRPr baseline="-25000">
              <a:latin typeface="Ubuntu"/>
              <a:ea typeface="Ubuntu"/>
              <a:cs typeface="Ubuntu"/>
              <a:sym typeface="Ubuntu"/>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3" name="Google Shape;863;p82"/>
          <p:cNvSpPr txBox="1"/>
          <p:nvPr/>
        </p:nvSpPr>
        <p:spPr>
          <a:xfrm>
            <a:off x="160750" y="982800"/>
            <a:ext cx="8520600" cy="662700"/>
          </a:xfrm>
          <a:prstGeom prst="rect">
            <a:avLst/>
          </a:prstGeom>
          <a:noFill/>
          <a:ln cap="flat" cmpd="sng" w="9525">
            <a:solidFill>
              <a:srgbClr val="FF6633"/>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FF6633"/>
                </a:solidFill>
                <a:latin typeface="Ubuntu"/>
                <a:ea typeface="Ubuntu"/>
                <a:cs typeface="Ubuntu"/>
                <a:sym typeface="Ubuntu"/>
              </a:rPr>
              <a:t>c) Compare the result of batch A &amp; batch B, and discuss how accuracy and cross-entropy have captured the quality of the predictions.</a:t>
            </a:r>
            <a:endParaRPr>
              <a:solidFill>
                <a:srgbClr val="FF6633"/>
              </a:solidFill>
              <a:latin typeface="Ubuntu"/>
              <a:ea typeface="Ubuntu"/>
              <a:cs typeface="Ubuntu"/>
              <a:sym typeface="Ubuntu"/>
            </a:endParaRPr>
          </a:p>
        </p:txBody>
      </p:sp>
      <p:graphicFrame>
        <p:nvGraphicFramePr>
          <p:cNvPr id="864" name="Google Shape;864;p82"/>
          <p:cNvGraphicFramePr/>
          <p:nvPr/>
        </p:nvGraphicFramePr>
        <p:xfrm>
          <a:off x="351175" y="25505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0.3</a:t>
                      </a:r>
                      <a:endParaRPr/>
                    </a:p>
                  </a:txBody>
                  <a:tcPr marT="91425" marB="91425" marR="91425" marL="91425"/>
                </a:tc>
              </a:tr>
              <a:tr h="381000">
                <a:tc>
                  <a:txBody>
                    <a:bodyPr/>
                    <a:lstStyle/>
                    <a:p>
                      <a:pPr indent="0" lvl="0" marL="0" rtl="0" algn="l">
                        <a:spcBef>
                          <a:spcPts val="0"/>
                        </a:spcBef>
                        <a:spcAft>
                          <a:spcPts val="0"/>
                        </a:spcAft>
                        <a:buNone/>
                      </a:pPr>
                      <a:r>
                        <a:rPr lang="en"/>
                        <a:t>0.4</a:t>
                      </a:r>
                      <a:endParaRPr/>
                    </a:p>
                  </a:txBody>
                  <a:tcPr marT="91425" marB="91425" marR="91425" marL="91425"/>
                </a:tc>
              </a:tr>
              <a:tr h="381000">
                <a:tc>
                  <a:txBody>
                    <a:bodyPr/>
                    <a:lstStyle/>
                    <a:p>
                      <a:pPr indent="0" lvl="0" marL="0" rtl="0" algn="l">
                        <a:spcBef>
                          <a:spcPts val="0"/>
                        </a:spcBef>
                        <a:spcAft>
                          <a:spcPts val="0"/>
                        </a:spcAft>
                        <a:buNone/>
                      </a:pPr>
                      <a:r>
                        <a:rPr lang="en"/>
                        <a:t>0.3</a:t>
                      </a:r>
                      <a:endParaRPr/>
                    </a:p>
                  </a:txBody>
                  <a:tcPr marT="91425" marB="91425" marR="91425" marL="91425"/>
                </a:tc>
              </a:tr>
            </a:tbl>
          </a:graphicData>
        </a:graphic>
      </p:graphicFrame>
      <p:sp>
        <p:nvSpPr>
          <p:cNvPr id="865" name="Google Shape;865;p82"/>
          <p:cNvSpPr txBox="1"/>
          <p:nvPr/>
        </p:nvSpPr>
        <p:spPr>
          <a:xfrm>
            <a:off x="351175" y="21622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S(l</a:t>
            </a:r>
            <a:r>
              <a:rPr baseline="-25000" lang="en">
                <a:solidFill>
                  <a:srgbClr val="2980B9"/>
                </a:solidFill>
                <a:latin typeface="Ubuntu"/>
                <a:ea typeface="Ubuntu"/>
                <a:cs typeface="Ubuntu"/>
                <a:sym typeface="Ubuntu"/>
              </a:rPr>
              <a:t>i</a:t>
            </a:r>
            <a:r>
              <a:rPr lang="en">
                <a:solidFill>
                  <a:srgbClr val="2980B9"/>
                </a:solidFill>
                <a:latin typeface="Ubuntu"/>
                <a:ea typeface="Ubuntu"/>
                <a:cs typeface="Ubuntu"/>
                <a:sym typeface="Ubuntu"/>
              </a:rPr>
              <a:t>)</a:t>
            </a:r>
            <a:endParaRPr>
              <a:solidFill>
                <a:srgbClr val="2980B9"/>
              </a:solidFill>
              <a:latin typeface="Ubuntu"/>
              <a:ea typeface="Ubuntu"/>
              <a:cs typeface="Ubuntu"/>
              <a:sym typeface="Ubuntu"/>
            </a:endParaRPr>
          </a:p>
        </p:txBody>
      </p:sp>
      <p:graphicFrame>
        <p:nvGraphicFramePr>
          <p:cNvPr id="866" name="Google Shape;866;p82"/>
          <p:cNvGraphicFramePr/>
          <p:nvPr/>
        </p:nvGraphicFramePr>
        <p:xfrm>
          <a:off x="922013" y="25505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0.7</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bl>
          </a:graphicData>
        </a:graphic>
      </p:graphicFrame>
      <p:graphicFrame>
        <p:nvGraphicFramePr>
          <p:cNvPr id="867" name="Google Shape;867;p82"/>
          <p:cNvGraphicFramePr/>
          <p:nvPr/>
        </p:nvGraphicFramePr>
        <p:xfrm>
          <a:off x="1492875" y="25505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r h="381000">
                <a:tc>
                  <a:txBody>
                    <a:bodyPr/>
                    <a:lstStyle/>
                    <a:p>
                      <a:pPr indent="0" lvl="0" marL="0" rtl="0" algn="l">
                        <a:spcBef>
                          <a:spcPts val="0"/>
                        </a:spcBef>
                        <a:spcAft>
                          <a:spcPts val="0"/>
                        </a:spcAft>
                        <a:buNone/>
                      </a:pPr>
                      <a:r>
                        <a:rPr lang="en"/>
                        <a:t>0.7</a:t>
                      </a:r>
                      <a:endParaRPr/>
                    </a:p>
                  </a:txBody>
                  <a:tcPr marT="91425" marB="91425" marR="91425" marL="91425"/>
                </a:tc>
              </a:tr>
            </a:tbl>
          </a:graphicData>
        </a:graphic>
      </p:graphicFrame>
      <p:sp>
        <p:nvSpPr>
          <p:cNvPr id="868" name="Google Shape;868;p82"/>
          <p:cNvSpPr txBox="1"/>
          <p:nvPr/>
        </p:nvSpPr>
        <p:spPr>
          <a:xfrm>
            <a:off x="233500" y="4419975"/>
            <a:ext cx="19746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Accuracy =2 / 3 = 0.66</a:t>
            </a:r>
            <a:endParaRPr>
              <a:latin typeface="Ubuntu"/>
              <a:ea typeface="Ubuntu"/>
              <a:cs typeface="Ubuntu"/>
              <a:sym typeface="Ubuntu"/>
            </a:endParaRPr>
          </a:p>
          <a:p>
            <a:pPr indent="0" lvl="0" marL="0" rtl="0" algn="l">
              <a:spcBef>
                <a:spcPts val="0"/>
              </a:spcBef>
              <a:spcAft>
                <a:spcPts val="0"/>
              </a:spcAft>
              <a:buNone/>
            </a:pPr>
            <a:r>
              <a:rPr lang="en">
                <a:latin typeface="Ubuntu"/>
                <a:ea typeface="Ubuntu"/>
                <a:cs typeface="Ubuntu"/>
                <a:sym typeface="Ubuntu"/>
              </a:rPr>
              <a:t>Cross-entropy=0.64</a:t>
            </a:r>
            <a:endParaRPr>
              <a:latin typeface="Ubuntu"/>
              <a:ea typeface="Ubuntu"/>
              <a:cs typeface="Ubuntu"/>
              <a:sym typeface="Ubuntu"/>
            </a:endParaRPr>
          </a:p>
        </p:txBody>
      </p:sp>
      <p:sp>
        <p:nvSpPr>
          <p:cNvPr id="869" name="Google Shape;869;p82"/>
          <p:cNvSpPr/>
          <p:nvPr/>
        </p:nvSpPr>
        <p:spPr>
          <a:xfrm>
            <a:off x="888300" y="4110400"/>
            <a:ext cx="548700" cy="341400"/>
          </a:xfrm>
          <a:prstGeom prst="down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2"/>
          <p:cNvSpPr txBox="1"/>
          <p:nvPr/>
        </p:nvSpPr>
        <p:spPr>
          <a:xfrm>
            <a:off x="6437700" y="21622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980B9"/>
                </a:solidFill>
                <a:latin typeface="Ubuntu"/>
                <a:ea typeface="Ubuntu"/>
                <a:cs typeface="Ubuntu"/>
                <a:sym typeface="Ubuntu"/>
              </a:rPr>
              <a:t>Ground Truth y</a:t>
            </a:r>
            <a:r>
              <a:rPr baseline="-25000" lang="en">
                <a:solidFill>
                  <a:srgbClr val="2980B9"/>
                </a:solidFill>
                <a:latin typeface="Ubuntu"/>
                <a:ea typeface="Ubuntu"/>
                <a:cs typeface="Ubuntu"/>
                <a:sym typeface="Ubuntu"/>
              </a:rPr>
              <a:t>i</a:t>
            </a:r>
            <a:endParaRPr>
              <a:solidFill>
                <a:srgbClr val="2980B9"/>
              </a:solidFill>
              <a:latin typeface="Ubuntu"/>
              <a:ea typeface="Ubuntu"/>
              <a:cs typeface="Ubuntu"/>
              <a:sym typeface="Ubuntu"/>
            </a:endParaRPr>
          </a:p>
        </p:txBody>
      </p:sp>
      <p:graphicFrame>
        <p:nvGraphicFramePr>
          <p:cNvPr id="871" name="Google Shape;871;p82"/>
          <p:cNvGraphicFramePr/>
          <p:nvPr/>
        </p:nvGraphicFramePr>
        <p:xfrm>
          <a:off x="6437688" y="2563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872" name="Google Shape;872;p82"/>
          <p:cNvGraphicFramePr/>
          <p:nvPr/>
        </p:nvGraphicFramePr>
        <p:xfrm>
          <a:off x="7008525" y="2563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graphicFrame>
        <p:nvGraphicFramePr>
          <p:cNvPr id="873" name="Google Shape;873;p82"/>
          <p:cNvGraphicFramePr/>
          <p:nvPr/>
        </p:nvGraphicFramePr>
        <p:xfrm>
          <a:off x="7579388" y="2563675"/>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graphicFrame>
        <p:nvGraphicFramePr>
          <p:cNvPr id="874" name="Google Shape;874;p82"/>
          <p:cNvGraphicFramePr/>
          <p:nvPr/>
        </p:nvGraphicFramePr>
        <p:xfrm>
          <a:off x="3020100" y="25945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0.2</a:t>
                      </a:r>
                      <a:endParaRPr/>
                    </a:p>
                  </a:txBody>
                  <a:tcPr marT="91425" marB="91425" marR="91425" marL="91425"/>
                </a:tc>
              </a:tr>
              <a:tr h="381000">
                <a:tc>
                  <a:txBody>
                    <a:bodyPr/>
                    <a:lstStyle/>
                    <a:p>
                      <a:pPr indent="0" lvl="0" marL="0" rtl="0" algn="l">
                        <a:spcBef>
                          <a:spcPts val="0"/>
                        </a:spcBef>
                        <a:spcAft>
                          <a:spcPts val="0"/>
                        </a:spcAft>
                        <a:buNone/>
                      </a:pPr>
                      <a:r>
                        <a:rPr lang="en"/>
                        <a:t>0.7</a:t>
                      </a:r>
                      <a:endParaRPr/>
                    </a:p>
                  </a:txBody>
                  <a:tcPr marT="91425" marB="91425" marR="91425" marL="91425"/>
                </a:tc>
              </a:tr>
            </a:tbl>
          </a:graphicData>
        </a:graphic>
      </p:graphicFrame>
      <p:sp>
        <p:nvSpPr>
          <p:cNvPr id="875" name="Google Shape;875;p82"/>
          <p:cNvSpPr txBox="1"/>
          <p:nvPr/>
        </p:nvSpPr>
        <p:spPr>
          <a:xfrm>
            <a:off x="3020100" y="2162275"/>
            <a:ext cx="1632000" cy="2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2980B9"/>
                </a:solidFill>
                <a:latin typeface="Ubuntu"/>
                <a:ea typeface="Ubuntu"/>
                <a:cs typeface="Ubuntu"/>
                <a:sym typeface="Ubuntu"/>
              </a:rPr>
              <a:t>S(l</a:t>
            </a:r>
            <a:r>
              <a:rPr baseline="-25000" lang="en">
                <a:solidFill>
                  <a:srgbClr val="2980B9"/>
                </a:solidFill>
                <a:latin typeface="Ubuntu"/>
                <a:ea typeface="Ubuntu"/>
                <a:cs typeface="Ubuntu"/>
                <a:sym typeface="Ubuntu"/>
              </a:rPr>
              <a:t>i</a:t>
            </a:r>
            <a:r>
              <a:rPr lang="en">
                <a:solidFill>
                  <a:srgbClr val="2980B9"/>
                </a:solidFill>
                <a:latin typeface="Ubuntu"/>
                <a:ea typeface="Ubuntu"/>
                <a:cs typeface="Ubuntu"/>
                <a:sym typeface="Ubuntu"/>
              </a:rPr>
              <a:t>)</a:t>
            </a:r>
            <a:endParaRPr>
              <a:solidFill>
                <a:srgbClr val="2980B9"/>
              </a:solidFill>
              <a:latin typeface="Ubuntu"/>
              <a:ea typeface="Ubuntu"/>
              <a:cs typeface="Ubuntu"/>
              <a:sym typeface="Ubuntu"/>
            </a:endParaRPr>
          </a:p>
        </p:txBody>
      </p:sp>
      <p:graphicFrame>
        <p:nvGraphicFramePr>
          <p:cNvPr id="876" name="Google Shape;876;p82"/>
          <p:cNvGraphicFramePr/>
          <p:nvPr/>
        </p:nvGraphicFramePr>
        <p:xfrm>
          <a:off x="3590938" y="25945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0.3</a:t>
                      </a:r>
                      <a:endParaRPr/>
                    </a:p>
                  </a:txBody>
                  <a:tcPr marT="91425" marB="91425" marR="91425" marL="91425"/>
                </a:tc>
              </a:tr>
              <a:tr h="381000">
                <a:tc>
                  <a:txBody>
                    <a:bodyPr/>
                    <a:lstStyle/>
                    <a:p>
                      <a:pPr indent="0" lvl="0" marL="0" rtl="0" algn="l">
                        <a:spcBef>
                          <a:spcPts val="0"/>
                        </a:spcBef>
                        <a:spcAft>
                          <a:spcPts val="0"/>
                        </a:spcAft>
                        <a:buNone/>
                      </a:pPr>
                      <a:r>
                        <a:rPr lang="en"/>
                        <a:t>0.4</a:t>
                      </a:r>
                      <a:endParaRPr/>
                    </a:p>
                  </a:txBody>
                  <a:tcPr marT="91425" marB="91425" marR="91425" marL="91425"/>
                </a:tc>
              </a:tr>
              <a:tr h="381000">
                <a:tc>
                  <a:txBody>
                    <a:bodyPr/>
                    <a:lstStyle/>
                    <a:p>
                      <a:pPr indent="0" lvl="0" marL="0" rtl="0" algn="l">
                        <a:spcBef>
                          <a:spcPts val="0"/>
                        </a:spcBef>
                        <a:spcAft>
                          <a:spcPts val="0"/>
                        </a:spcAft>
                        <a:buNone/>
                      </a:pPr>
                      <a:r>
                        <a:rPr lang="en"/>
                        <a:t>0.3</a:t>
                      </a:r>
                      <a:endParaRPr/>
                    </a:p>
                  </a:txBody>
                  <a:tcPr marT="91425" marB="91425" marR="91425" marL="91425"/>
                </a:tc>
              </a:tr>
            </a:tbl>
          </a:graphicData>
        </a:graphic>
      </p:graphicFrame>
      <p:graphicFrame>
        <p:nvGraphicFramePr>
          <p:cNvPr id="877" name="Google Shape;877;p82"/>
          <p:cNvGraphicFramePr/>
          <p:nvPr/>
        </p:nvGraphicFramePr>
        <p:xfrm>
          <a:off x="4161800" y="2594500"/>
          <a:ext cx="3000000" cy="3000000"/>
        </p:xfrm>
        <a:graphic>
          <a:graphicData uri="http://schemas.openxmlformats.org/drawingml/2006/table">
            <a:tbl>
              <a:tblPr>
                <a:noFill/>
                <a:tableStyleId>{080EB0FA-C7F9-4582-8F4B-DCEE4DC7D821}</a:tableStyleId>
              </a:tblPr>
              <a:tblGrid>
                <a:gridCol w="490225"/>
              </a:tblGrid>
              <a:tr h="381000">
                <a:tc>
                  <a:txBody>
                    <a:bodyPr/>
                    <a:lstStyle/>
                    <a:p>
                      <a:pPr indent="0" lvl="0" marL="0" rtl="0" algn="l">
                        <a:spcBef>
                          <a:spcPts val="0"/>
                        </a:spcBef>
                        <a:spcAft>
                          <a:spcPts val="0"/>
                        </a:spcAft>
                        <a:buNone/>
                      </a:pPr>
                      <a:r>
                        <a:rPr lang="en"/>
                        <a:t>0.3</a:t>
                      </a:r>
                      <a:endParaRPr/>
                    </a:p>
                  </a:txBody>
                  <a:tcPr marT="91425" marB="91425" marR="91425" marL="91425"/>
                </a:tc>
              </a:tr>
              <a:tr h="381000">
                <a:tc>
                  <a:txBody>
                    <a:bodyPr/>
                    <a:lstStyle/>
                    <a:p>
                      <a:pPr indent="0" lvl="0" marL="0" rtl="0" algn="l">
                        <a:spcBef>
                          <a:spcPts val="0"/>
                        </a:spcBef>
                        <a:spcAft>
                          <a:spcPts val="0"/>
                        </a:spcAft>
                        <a:buNone/>
                      </a:pPr>
                      <a:r>
                        <a:rPr lang="en"/>
                        <a:t>0.3</a:t>
                      </a:r>
                      <a:endParaRPr/>
                    </a:p>
                  </a:txBody>
                  <a:tcPr marT="91425" marB="91425" marR="91425" marL="91425"/>
                </a:tc>
              </a:tr>
              <a:tr h="381000">
                <a:tc>
                  <a:txBody>
                    <a:bodyPr/>
                    <a:lstStyle/>
                    <a:p>
                      <a:pPr indent="0" lvl="0" marL="0" rtl="0" algn="l">
                        <a:spcBef>
                          <a:spcPts val="0"/>
                        </a:spcBef>
                        <a:spcAft>
                          <a:spcPts val="0"/>
                        </a:spcAft>
                        <a:buNone/>
                      </a:pPr>
                      <a:r>
                        <a:rPr lang="en"/>
                        <a:t>0.4</a:t>
                      </a:r>
                      <a:endParaRPr/>
                    </a:p>
                  </a:txBody>
                  <a:tcPr marT="91425" marB="91425" marR="91425" marL="91425"/>
                </a:tc>
              </a:tr>
            </a:tbl>
          </a:graphicData>
        </a:graphic>
      </p:graphicFrame>
      <p:sp>
        <p:nvSpPr>
          <p:cNvPr id="878" name="Google Shape;878;p82"/>
          <p:cNvSpPr txBox="1"/>
          <p:nvPr/>
        </p:nvSpPr>
        <p:spPr>
          <a:xfrm>
            <a:off x="3020100" y="4473750"/>
            <a:ext cx="19746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Accuracy =2 / 3 = 0.66</a:t>
            </a:r>
            <a:endParaRPr>
              <a:latin typeface="Ubuntu"/>
              <a:ea typeface="Ubuntu"/>
              <a:cs typeface="Ubuntu"/>
              <a:sym typeface="Ubuntu"/>
            </a:endParaRPr>
          </a:p>
          <a:p>
            <a:pPr indent="0" lvl="0" marL="0" rtl="0" algn="l">
              <a:spcBef>
                <a:spcPts val="0"/>
              </a:spcBef>
              <a:spcAft>
                <a:spcPts val="0"/>
              </a:spcAft>
              <a:buNone/>
            </a:pPr>
            <a:r>
              <a:rPr lang="en">
                <a:latin typeface="Ubuntu"/>
                <a:ea typeface="Ubuntu"/>
                <a:cs typeface="Ubuntu"/>
                <a:sym typeface="Ubuntu"/>
              </a:rPr>
              <a:t>Cross-entropy=1.37</a:t>
            </a:r>
            <a:endParaRPr>
              <a:latin typeface="Ubuntu"/>
              <a:ea typeface="Ubuntu"/>
              <a:cs typeface="Ubuntu"/>
              <a:sym typeface="Ubuntu"/>
            </a:endParaRPr>
          </a:p>
        </p:txBody>
      </p:sp>
      <p:sp>
        <p:nvSpPr>
          <p:cNvPr id="879" name="Google Shape;879;p82"/>
          <p:cNvSpPr/>
          <p:nvPr/>
        </p:nvSpPr>
        <p:spPr>
          <a:xfrm>
            <a:off x="3674900" y="4164175"/>
            <a:ext cx="548700" cy="341400"/>
          </a:xfrm>
          <a:prstGeom prst="downArrow">
            <a:avLst>
              <a:gd fmla="val 50000" name="adj1"/>
              <a:gd fmla="val 50000" name="adj2"/>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2"/>
          <p:cNvSpPr txBox="1"/>
          <p:nvPr/>
        </p:nvSpPr>
        <p:spPr>
          <a:xfrm>
            <a:off x="320838" y="1833375"/>
            <a:ext cx="16926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Ubuntu"/>
                <a:ea typeface="Ubuntu"/>
                <a:cs typeface="Ubuntu"/>
                <a:sym typeface="Ubuntu"/>
              </a:rPr>
              <a:t>Training </a:t>
            </a:r>
            <a:r>
              <a:rPr lang="en">
                <a:solidFill>
                  <a:schemeClr val="dk1"/>
                </a:solidFill>
                <a:latin typeface="Ubuntu"/>
                <a:ea typeface="Ubuntu"/>
                <a:cs typeface="Ubuntu"/>
                <a:sym typeface="Ubuntu"/>
              </a:rPr>
              <a:t>Batch </a:t>
            </a:r>
            <a:r>
              <a:rPr b="1" lang="en">
                <a:solidFill>
                  <a:schemeClr val="dk1"/>
                </a:solidFill>
                <a:latin typeface="Ubuntu"/>
                <a:ea typeface="Ubuntu"/>
                <a:cs typeface="Ubuntu"/>
                <a:sym typeface="Ubuntu"/>
              </a:rPr>
              <a:t>A</a:t>
            </a:r>
            <a:endParaRPr b="1">
              <a:solidFill>
                <a:schemeClr val="dk1"/>
              </a:solidFill>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sp>
        <p:nvSpPr>
          <p:cNvPr id="881" name="Google Shape;881;p82"/>
          <p:cNvSpPr txBox="1"/>
          <p:nvPr/>
        </p:nvSpPr>
        <p:spPr>
          <a:xfrm>
            <a:off x="2989763" y="1833375"/>
            <a:ext cx="1692600" cy="36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Trainning </a:t>
            </a:r>
            <a:r>
              <a:rPr lang="en">
                <a:solidFill>
                  <a:schemeClr val="dk1"/>
                </a:solidFill>
                <a:latin typeface="Ubuntu"/>
                <a:ea typeface="Ubuntu"/>
                <a:cs typeface="Ubuntu"/>
                <a:sym typeface="Ubuntu"/>
              </a:rPr>
              <a:t>Batch </a:t>
            </a:r>
            <a:r>
              <a:rPr b="1" lang="en">
                <a:solidFill>
                  <a:schemeClr val="dk1"/>
                </a:solidFill>
                <a:latin typeface="Ubuntu"/>
                <a:ea typeface="Ubuntu"/>
                <a:cs typeface="Ubuntu"/>
                <a:sym typeface="Ubuntu"/>
              </a:rPr>
              <a:t>B</a:t>
            </a:r>
            <a:endParaRPr b="1">
              <a:solidFill>
                <a:schemeClr val="dk1"/>
              </a:solidFill>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sp>
        <p:nvSpPr>
          <p:cNvPr id="882" name="Google Shape;882;p82"/>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Cross-entropy </a:t>
            </a:r>
            <a:r>
              <a:rPr lang="en"/>
              <a:t>or Negative Log-Likelihood (NLL)</a:t>
            </a:r>
            <a:endParaRPr>
              <a:solidFill>
                <a:srgbClr val="2980B9"/>
              </a:solidFill>
            </a:endParaRPr>
          </a:p>
        </p:txBody>
      </p:sp>
      <p:sp>
        <p:nvSpPr>
          <p:cNvPr id="883" name="Google Shape;883;p82"/>
          <p:cNvSpPr txBox="1"/>
          <p:nvPr/>
        </p:nvSpPr>
        <p:spPr>
          <a:xfrm>
            <a:off x="6632863" y="3681500"/>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y</a:t>
            </a:r>
            <a:r>
              <a:rPr baseline="-25000" lang="en">
                <a:latin typeface="Ubuntu"/>
                <a:ea typeface="Ubuntu"/>
                <a:cs typeface="Ubuntu"/>
                <a:sym typeface="Ubuntu"/>
              </a:rPr>
              <a:t>1</a:t>
            </a:r>
            <a:r>
              <a:rPr lang="en">
                <a:latin typeface="Ubuntu"/>
                <a:ea typeface="Ubuntu"/>
                <a:cs typeface="Ubuntu"/>
                <a:sym typeface="Ubuntu"/>
              </a:rPr>
              <a:t>	  y</a:t>
            </a:r>
            <a:r>
              <a:rPr baseline="-25000" lang="en">
                <a:latin typeface="Ubuntu"/>
                <a:ea typeface="Ubuntu"/>
                <a:cs typeface="Ubuntu"/>
                <a:sym typeface="Ubuntu"/>
              </a:rPr>
              <a:t>2</a:t>
            </a:r>
            <a:r>
              <a:rPr lang="en">
                <a:latin typeface="Ubuntu"/>
                <a:ea typeface="Ubuntu"/>
                <a:cs typeface="Ubuntu"/>
                <a:sym typeface="Ubuntu"/>
              </a:rPr>
              <a:t>	    y</a:t>
            </a:r>
            <a:r>
              <a:rPr baseline="-25000" lang="en">
                <a:latin typeface="Ubuntu"/>
                <a:ea typeface="Ubuntu"/>
                <a:cs typeface="Ubuntu"/>
                <a:sym typeface="Ubuntu"/>
              </a:rPr>
              <a:t>3</a:t>
            </a:r>
            <a:endParaRPr baseline="-25000">
              <a:latin typeface="Ubuntu"/>
              <a:ea typeface="Ubuntu"/>
              <a:cs typeface="Ubuntu"/>
              <a:sym typeface="Ubuntu"/>
            </a:endParaRPr>
          </a:p>
        </p:txBody>
      </p:sp>
      <p:sp>
        <p:nvSpPr>
          <p:cNvPr id="884" name="Google Shape;884;p82"/>
          <p:cNvSpPr txBox="1"/>
          <p:nvPr/>
        </p:nvSpPr>
        <p:spPr>
          <a:xfrm>
            <a:off x="494038" y="36646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ŷ</a:t>
            </a:r>
            <a:r>
              <a:rPr baseline="-25000" lang="en">
                <a:latin typeface="Ubuntu"/>
                <a:ea typeface="Ubuntu"/>
                <a:cs typeface="Ubuntu"/>
                <a:sym typeface="Ubuntu"/>
              </a:rPr>
              <a:t>1</a:t>
            </a:r>
            <a:r>
              <a:rPr lang="en">
                <a:latin typeface="Ubuntu"/>
                <a:ea typeface="Ubuntu"/>
                <a:cs typeface="Ubuntu"/>
                <a:sym typeface="Ubuntu"/>
              </a:rPr>
              <a:t>	  ŷ</a:t>
            </a:r>
            <a:r>
              <a:rPr baseline="-25000" lang="en">
                <a:latin typeface="Ubuntu"/>
                <a:ea typeface="Ubuntu"/>
                <a:cs typeface="Ubuntu"/>
                <a:sym typeface="Ubuntu"/>
              </a:rPr>
              <a:t>2</a:t>
            </a:r>
            <a:r>
              <a:rPr lang="en">
                <a:latin typeface="Ubuntu"/>
                <a:ea typeface="Ubuntu"/>
                <a:cs typeface="Ubuntu"/>
                <a:sym typeface="Ubuntu"/>
              </a:rPr>
              <a:t>	    ŷ</a:t>
            </a:r>
            <a:r>
              <a:rPr baseline="-25000" lang="en">
                <a:latin typeface="Ubuntu"/>
                <a:ea typeface="Ubuntu"/>
                <a:cs typeface="Ubuntu"/>
                <a:sym typeface="Ubuntu"/>
              </a:rPr>
              <a:t>3</a:t>
            </a:r>
            <a:endParaRPr baseline="-25000">
              <a:latin typeface="Ubuntu"/>
              <a:ea typeface="Ubuntu"/>
              <a:cs typeface="Ubuntu"/>
              <a:sym typeface="Ubuntu"/>
            </a:endParaRPr>
          </a:p>
        </p:txBody>
      </p:sp>
      <p:sp>
        <p:nvSpPr>
          <p:cNvPr id="885" name="Google Shape;885;p82"/>
          <p:cNvSpPr txBox="1"/>
          <p:nvPr/>
        </p:nvSpPr>
        <p:spPr>
          <a:xfrm>
            <a:off x="3161038" y="3664675"/>
            <a:ext cx="16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a:ea typeface="Ubuntu"/>
                <a:cs typeface="Ubuntu"/>
                <a:sym typeface="Ubuntu"/>
              </a:rPr>
              <a:t>ŷ</a:t>
            </a:r>
            <a:r>
              <a:rPr baseline="-25000" lang="en">
                <a:latin typeface="Ubuntu"/>
                <a:ea typeface="Ubuntu"/>
                <a:cs typeface="Ubuntu"/>
                <a:sym typeface="Ubuntu"/>
              </a:rPr>
              <a:t>1</a:t>
            </a:r>
            <a:r>
              <a:rPr lang="en">
                <a:latin typeface="Ubuntu"/>
                <a:ea typeface="Ubuntu"/>
                <a:cs typeface="Ubuntu"/>
                <a:sym typeface="Ubuntu"/>
              </a:rPr>
              <a:t>	  ŷ</a:t>
            </a:r>
            <a:r>
              <a:rPr baseline="-25000" lang="en">
                <a:latin typeface="Ubuntu"/>
                <a:ea typeface="Ubuntu"/>
                <a:cs typeface="Ubuntu"/>
                <a:sym typeface="Ubuntu"/>
              </a:rPr>
              <a:t>2</a:t>
            </a:r>
            <a:r>
              <a:rPr lang="en">
                <a:latin typeface="Ubuntu"/>
                <a:ea typeface="Ubuntu"/>
                <a:cs typeface="Ubuntu"/>
                <a:sym typeface="Ubuntu"/>
              </a:rPr>
              <a:t>	    ŷ</a:t>
            </a:r>
            <a:r>
              <a:rPr baseline="-25000" lang="en">
                <a:latin typeface="Ubuntu"/>
                <a:ea typeface="Ubuntu"/>
                <a:cs typeface="Ubuntu"/>
                <a:sym typeface="Ubuntu"/>
              </a:rPr>
              <a:t>3</a:t>
            </a:r>
            <a:endParaRPr baseline="-25000">
              <a:latin typeface="Ubuntu"/>
              <a:ea typeface="Ubuntu"/>
              <a:cs typeface="Ubuntu"/>
              <a:sym typeface="Ubuntu"/>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9" name="Shape 889"/>
        <p:cNvGrpSpPr/>
        <p:nvPr/>
      </p:nvGrpSpPr>
      <p:grpSpPr>
        <a:xfrm>
          <a:off x="0" y="0"/>
          <a:ext cx="0" cy="0"/>
          <a:chOff x="0" y="0"/>
          <a:chExt cx="0" cy="0"/>
        </a:xfrm>
      </p:grpSpPr>
      <p:sp>
        <p:nvSpPr>
          <p:cNvPr id="890" name="Google Shape;890;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1" name="Google Shape;891;p83"/>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Weighted </a:t>
            </a:r>
            <a:r>
              <a:rPr lang="en">
                <a:solidFill>
                  <a:srgbClr val="2980B9"/>
                </a:solidFill>
              </a:rPr>
              <a:t>Cross-entropy loss</a:t>
            </a:r>
            <a:endParaRPr>
              <a:solidFill>
                <a:srgbClr val="2980B9"/>
              </a:solidFill>
            </a:endParaRPr>
          </a:p>
        </p:txBody>
      </p:sp>
      <p:sp>
        <p:nvSpPr>
          <p:cNvPr id="892" name="Google Shape;892;p83"/>
          <p:cNvSpPr txBox="1"/>
          <p:nvPr>
            <p:ph idx="1" type="body"/>
          </p:nvPr>
        </p:nvSpPr>
        <p:spPr>
          <a:xfrm>
            <a:off x="230775" y="733150"/>
            <a:ext cx="8520600" cy="10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In case of class imbalance in the datasets, loss terms may be weighted (w</a:t>
            </a:r>
            <a:r>
              <a:rPr baseline="-25000" lang="en">
                <a:latin typeface="Ubuntu"/>
                <a:ea typeface="Ubuntu"/>
                <a:cs typeface="Ubuntu"/>
                <a:sym typeface="Ubuntu"/>
              </a:rPr>
              <a:t>k</a:t>
            </a:r>
            <a:r>
              <a:rPr lang="en">
                <a:latin typeface="Ubuntu"/>
                <a:ea typeface="Ubuntu"/>
                <a:cs typeface="Ubuntu"/>
                <a:sym typeface="Ubuntu"/>
              </a:rPr>
              <a:t>), typically by the inverse frequency of the class.</a:t>
            </a:r>
            <a:endParaRPr>
              <a:latin typeface="Ubuntu"/>
              <a:ea typeface="Ubuntu"/>
              <a:cs typeface="Ubuntu"/>
              <a:sym typeface="Ubuntu"/>
            </a:endParaRPr>
          </a:p>
          <a:p>
            <a:pPr indent="0" lvl="0" marL="0" rtl="0" algn="l">
              <a:spcBef>
                <a:spcPts val="1000"/>
              </a:spcBef>
              <a:spcAft>
                <a:spcPts val="1000"/>
              </a:spcAft>
              <a:buNone/>
            </a:pPr>
            <a:r>
              <a:t/>
            </a:r>
            <a:endParaRPr>
              <a:latin typeface="Ubuntu"/>
              <a:ea typeface="Ubuntu"/>
              <a:cs typeface="Ubuntu"/>
              <a:sym typeface="Ubuntu"/>
            </a:endParaRPr>
          </a:p>
        </p:txBody>
      </p:sp>
      <p:pic>
        <p:nvPicPr>
          <p:cNvPr id="893" name="Google Shape;893;p83"/>
          <p:cNvPicPr preferRelativeResize="0"/>
          <p:nvPr/>
        </p:nvPicPr>
        <p:blipFill>
          <a:blip r:embed="rId3">
            <a:alphaModFix/>
          </a:blip>
          <a:stretch>
            <a:fillRect/>
          </a:stretch>
        </p:blipFill>
        <p:spPr>
          <a:xfrm>
            <a:off x="1065950" y="1692513"/>
            <a:ext cx="7143750" cy="1171575"/>
          </a:xfrm>
          <a:prstGeom prst="rect">
            <a:avLst/>
          </a:prstGeom>
          <a:noFill/>
          <a:ln>
            <a:noFill/>
          </a:ln>
        </p:spPr>
      </p:pic>
      <p:pic>
        <p:nvPicPr>
          <p:cNvPr id="894" name="Google Shape;894;p83"/>
          <p:cNvPicPr preferRelativeResize="0"/>
          <p:nvPr/>
        </p:nvPicPr>
        <p:blipFill>
          <a:blip r:embed="rId4">
            <a:alphaModFix/>
          </a:blip>
          <a:stretch>
            <a:fillRect/>
          </a:stretch>
        </p:blipFill>
        <p:spPr>
          <a:xfrm>
            <a:off x="2737125" y="4168900"/>
            <a:ext cx="548700" cy="548700"/>
          </a:xfrm>
          <a:prstGeom prst="rect">
            <a:avLst/>
          </a:prstGeom>
          <a:noFill/>
          <a:ln>
            <a:noFill/>
          </a:ln>
        </p:spPr>
      </p:pic>
      <p:pic>
        <p:nvPicPr>
          <p:cNvPr id="895" name="Google Shape;895;p83"/>
          <p:cNvPicPr preferRelativeResize="0"/>
          <p:nvPr/>
        </p:nvPicPr>
        <p:blipFill>
          <a:blip r:embed="rId5">
            <a:alphaModFix/>
          </a:blip>
          <a:stretch>
            <a:fillRect/>
          </a:stretch>
        </p:blipFill>
        <p:spPr>
          <a:xfrm>
            <a:off x="2737125" y="3356438"/>
            <a:ext cx="758403" cy="548700"/>
          </a:xfrm>
          <a:prstGeom prst="rect">
            <a:avLst/>
          </a:prstGeom>
          <a:noFill/>
          <a:ln>
            <a:noFill/>
          </a:ln>
        </p:spPr>
      </p:pic>
      <p:pic>
        <p:nvPicPr>
          <p:cNvPr id="896" name="Google Shape;896;p83"/>
          <p:cNvPicPr preferRelativeResize="0"/>
          <p:nvPr/>
        </p:nvPicPr>
        <p:blipFill>
          <a:blip r:embed="rId6">
            <a:alphaModFix/>
          </a:blip>
          <a:stretch>
            <a:fillRect/>
          </a:stretch>
        </p:blipFill>
        <p:spPr>
          <a:xfrm>
            <a:off x="466850" y="3199425"/>
            <a:ext cx="758400" cy="504675"/>
          </a:xfrm>
          <a:prstGeom prst="rect">
            <a:avLst/>
          </a:prstGeom>
          <a:noFill/>
          <a:ln>
            <a:noFill/>
          </a:ln>
        </p:spPr>
      </p:pic>
      <p:pic>
        <p:nvPicPr>
          <p:cNvPr id="897" name="Google Shape;897;p83"/>
          <p:cNvPicPr preferRelativeResize="0"/>
          <p:nvPr/>
        </p:nvPicPr>
        <p:blipFill>
          <a:blip r:embed="rId7">
            <a:alphaModFix/>
          </a:blip>
          <a:stretch>
            <a:fillRect/>
          </a:stretch>
        </p:blipFill>
        <p:spPr>
          <a:xfrm>
            <a:off x="1612400" y="3312275"/>
            <a:ext cx="673767" cy="504675"/>
          </a:xfrm>
          <a:prstGeom prst="rect">
            <a:avLst/>
          </a:prstGeom>
          <a:noFill/>
          <a:ln>
            <a:noFill/>
          </a:ln>
        </p:spPr>
      </p:pic>
      <p:pic>
        <p:nvPicPr>
          <p:cNvPr id="898" name="Google Shape;898;p83"/>
          <p:cNvPicPr preferRelativeResize="0"/>
          <p:nvPr/>
        </p:nvPicPr>
        <p:blipFill>
          <a:blip r:embed="rId8">
            <a:alphaModFix/>
          </a:blip>
          <a:stretch>
            <a:fillRect/>
          </a:stretch>
        </p:blipFill>
        <p:spPr>
          <a:xfrm>
            <a:off x="195650" y="3989775"/>
            <a:ext cx="673775" cy="504687"/>
          </a:xfrm>
          <a:prstGeom prst="rect">
            <a:avLst/>
          </a:prstGeom>
          <a:noFill/>
          <a:ln>
            <a:noFill/>
          </a:ln>
        </p:spPr>
      </p:pic>
      <p:pic>
        <p:nvPicPr>
          <p:cNvPr id="899" name="Google Shape;899;p83"/>
          <p:cNvPicPr preferRelativeResize="0"/>
          <p:nvPr/>
        </p:nvPicPr>
        <p:blipFill>
          <a:blip r:embed="rId9">
            <a:alphaModFix/>
          </a:blip>
          <a:stretch>
            <a:fillRect/>
          </a:stretch>
        </p:blipFill>
        <p:spPr>
          <a:xfrm>
            <a:off x="1065375" y="4190731"/>
            <a:ext cx="673772" cy="809369"/>
          </a:xfrm>
          <a:prstGeom prst="rect">
            <a:avLst/>
          </a:prstGeom>
          <a:noFill/>
          <a:ln>
            <a:noFill/>
          </a:ln>
        </p:spPr>
      </p:pic>
      <p:pic>
        <p:nvPicPr>
          <p:cNvPr id="900" name="Google Shape;900;p83"/>
          <p:cNvPicPr preferRelativeResize="0"/>
          <p:nvPr/>
        </p:nvPicPr>
        <p:blipFill>
          <a:blip r:embed="rId10">
            <a:alphaModFix/>
          </a:blip>
          <a:stretch>
            <a:fillRect/>
          </a:stretch>
        </p:blipFill>
        <p:spPr>
          <a:xfrm>
            <a:off x="1935090" y="4036526"/>
            <a:ext cx="606086" cy="809377"/>
          </a:xfrm>
          <a:prstGeom prst="rect">
            <a:avLst/>
          </a:prstGeom>
          <a:noFill/>
          <a:ln>
            <a:noFill/>
          </a:ln>
        </p:spPr>
      </p:pic>
      <p:pic>
        <p:nvPicPr>
          <p:cNvPr id="901" name="Google Shape;901;p83"/>
          <p:cNvPicPr preferRelativeResize="0"/>
          <p:nvPr/>
        </p:nvPicPr>
        <p:blipFill>
          <a:blip r:embed="rId11">
            <a:alphaModFix/>
          </a:blip>
          <a:stretch>
            <a:fillRect/>
          </a:stretch>
        </p:blipFill>
        <p:spPr>
          <a:xfrm>
            <a:off x="4636578" y="3524238"/>
            <a:ext cx="4114800" cy="847725"/>
          </a:xfrm>
          <a:prstGeom prst="rect">
            <a:avLst/>
          </a:prstGeom>
          <a:noFill/>
          <a:ln>
            <a:noFill/>
          </a:ln>
        </p:spPr>
      </p:pic>
      <p:sp>
        <p:nvSpPr>
          <p:cNvPr id="902" name="Google Shape;902;p83"/>
          <p:cNvSpPr/>
          <p:nvPr/>
        </p:nvSpPr>
        <p:spPr>
          <a:xfrm>
            <a:off x="3695425" y="3695425"/>
            <a:ext cx="893400" cy="67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6" name="Shape 906"/>
        <p:cNvGrpSpPr/>
        <p:nvPr/>
      </p:nvGrpSpPr>
      <p:grpSpPr>
        <a:xfrm>
          <a:off x="0" y="0"/>
          <a:ext cx="0" cy="0"/>
          <a:chOff x="0" y="0"/>
          <a:chExt cx="0" cy="0"/>
        </a:xfrm>
      </p:grpSpPr>
      <p:sp>
        <p:nvSpPr>
          <p:cNvPr id="907" name="Google Shape;907;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8" name="Google Shape;908;p84"/>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Weighted </a:t>
            </a:r>
            <a:r>
              <a:rPr lang="en">
                <a:solidFill>
                  <a:srgbClr val="2980B9"/>
                </a:solidFill>
              </a:rPr>
              <a:t>Cross-entropy loss</a:t>
            </a:r>
            <a:endParaRPr>
              <a:solidFill>
                <a:srgbClr val="2980B9"/>
              </a:solidFill>
            </a:endParaRPr>
          </a:p>
        </p:txBody>
      </p:sp>
      <p:sp>
        <p:nvSpPr>
          <p:cNvPr id="909" name="Google Shape;909;p84"/>
          <p:cNvSpPr txBox="1"/>
          <p:nvPr/>
        </p:nvSpPr>
        <p:spPr>
          <a:xfrm>
            <a:off x="66800" y="4593050"/>
            <a:ext cx="81312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Ubuntu"/>
                <a:ea typeface="Ubuntu"/>
                <a:cs typeface="Ubuntu"/>
                <a:sym typeface="Ubuntu"/>
              </a:rPr>
              <a:t>Kang, B., Xie, S., Rohrbach, M., Yan, Z., Gordo, A., Feng, J., &amp; Kalantidis, Y. </a:t>
            </a:r>
            <a:r>
              <a:rPr lang="en" sz="1200" u="sng">
                <a:solidFill>
                  <a:schemeClr val="accent5"/>
                </a:solidFill>
                <a:latin typeface="Ubuntu"/>
                <a:ea typeface="Ubuntu"/>
                <a:cs typeface="Ubuntu"/>
                <a:sym typeface="Ubuntu"/>
                <a:hlinkClick r:id="rId3">
                  <a:extLst>
                    <a:ext uri="{A12FA001-AC4F-418D-AE19-62706E023703}">
                      <ahyp:hlinkClr val="tx"/>
                    </a:ext>
                  </a:extLst>
                </a:hlinkClick>
              </a:rPr>
              <a:t>Decoupling representation and classifier for long-tailed recognition</a:t>
            </a:r>
            <a:r>
              <a:rPr lang="en" sz="1200">
                <a:solidFill>
                  <a:schemeClr val="dk1"/>
                </a:solidFill>
                <a:latin typeface="Ubuntu"/>
                <a:ea typeface="Ubuntu"/>
                <a:cs typeface="Ubuntu"/>
                <a:sym typeface="Ubuntu"/>
              </a:rPr>
              <a:t>. ICLR 2020.</a:t>
            </a:r>
            <a:endParaRPr sz="1200">
              <a:latin typeface="Ubuntu"/>
              <a:ea typeface="Ubuntu"/>
              <a:cs typeface="Ubuntu"/>
              <a:sym typeface="Ubuntu"/>
            </a:endParaRPr>
          </a:p>
        </p:txBody>
      </p:sp>
      <p:pic>
        <p:nvPicPr>
          <p:cNvPr id="910" name="Google Shape;910;p84"/>
          <p:cNvPicPr preferRelativeResize="0"/>
          <p:nvPr/>
        </p:nvPicPr>
        <p:blipFill>
          <a:blip r:embed="rId4">
            <a:alphaModFix/>
          </a:blip>
          <a:stretch>
            <a:fillRect/>
          </a:stretch>
        </p:blipFill>
        <p:spPr>
          <a:xfrm>
            <a:off x="152400" y="934663"/>
            <a:ext cx="8839197" cy="335442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5"/>
          <p:cNvSpPr txBox="1"/>
          <p:nvPr>
            <p:ph idx="1" type="body"/>
          </p:nvPr>
        </p:nvSpPr>
        <p:spPr>
          <a:xfrm>
            <a:off x="375788" y="773175"/>
            <a:ext cx="8229600" cy="923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solidFill>
                  <a:srgbClr val="000000"/>
                </a:solidFill>
                <a:latin typeface="Ubuntu"/>
                <a:ea typeface="Ubuntu"/>
                <a:cs typeface="Ubuntu"/>
                <a:sym typeface="Ubuntu"/>
              </a:rPr>
              <a:t>If outputs can be matched to more than one label...</a:t>
            </a:r>
            <a:endParaRPr>
              <a:solidFill>
                <a:srgbClr val="000000"/>
              </a:solidFill>
              <a:latin typeface="Ubuntu"/>
              <a:ea typeface="Ubuntu"/>
              <a:cs typeface="Ubuntu"/>
              <a:sym typeface="Ubuntu"/>
            </a:endParaRPr>
          </a:p>
          <a:p>
            <a:pPr indent="-342900" lvl="1" marL="914400" marR="0" rtl="0" algn="l">
              <a:lnSpc>
                <a:spcPct val="100000"/>
              </a:lnSpc>
              <a:spcBef>
                <a:spcPts val="600"/>
              </a:spcBef>
              <a:spcAft>
                <a:spcPts val="0"/>
              </a:spcAft>
              <a:buClr>
                <a:srgbClr val="000000"/>
              </a:buClr>
              <a:buSzPts val="1800"/>
              <a:buFont typeface="Ubuntu"/>
              <a:buChar char="○"/>
            </a:pPr>
            <a:r>
              <a:rPr lang="en" sz="1800">
                <a:solidFill>
                  <a:srgbClr val="000000"/>
                </a:solidFill>
                <a:latin typeface="Ubuntu"/>
                <a:ea typeface="Ubuntu"/>
                <a:cs typeface="Ubuntu"/>
                <a:sym typeface="Ubuntu"/>
              </a:rPr>
              <a:t>“car”, “automobile”, “motor vehicle” can be applied to a same image of a car. </a:t>
            </a:r>
            <a:endParaRPr sz="1800">
              <a:solidFill>
                <a:srgbClr val="000000"/>
              </a:solidFill>
              <a:latin typeface="Ubuntu"/>
              <a:ea typeface="Ubuntu"/>
              <a:cs typeface="Ubuntu"/>
              <a:sym typeface="Ubuntu"/>
            </a:endParaRPr>
          </a:p>
          <a:p>
            <a:pPr indent="0" lvl="0" marL="0" marR="0" rtl="0" algn="l">
              <a:lnSpc>
                <a:spcPct val="100000"/>
              </a:lnSpc>
              <a:spcBef>
                <a:spcPts val="600"/>
              </a:spcBef>
              <a:spcAft>
                <a:spcPts val="0"/>
              </a:spcAft>
              <a:buNone/>
            </a:pPr>
            <a:r>
              <a:t/>
            </a:r>
            <a:endParaRPr>
              <a:solidFill>
                <a:srgbClr val="000000"/>
              </a:solidFill>
              <a:latin typeface="Ubuntu"/>
              <a:ea typeface="Ubuntu"/>
              <a:cs typeface="Ubuntu"/>
              <a:sym typeface="Ubuntu"/>
            </a:endParaRPr>
          </a:p>
        </p:txBody>
      </p:sp>
      <p:sp>
        <p:nvSpPr>
          <p:cNvPr id="916" name="Google Shape;916;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17" name="Google Shape;917;p85"/>
          <p:cNvPicPr preferRelativeResize="0"/>
          <p:nvPr/>
        </p:nvPicPr>
        <p:blipFill rotWithShape="1">
          <a:blip r:embed="rId3">
            <a:alphaModFix/>
          </a:blip>
          <a:srcRect b="54237" l="0" r="0" t="0"/>
          <a:stretch/>
        </p:blipFill>
        <p:spPr>
          <a:xfrm>
            <a:off x="557088" y="2157750"/>
            <a:ext cx="7866976" cy="2195501"/>
          </a:xfrm>
          <a:prstGeom prst="rect">
            <a:avLst/>
          </a:prstGeom>
          <a:noFill/>
          <a:ln>
            <a:noFill/>
          </a:ln>
        </p:spPr>
      </p:pic>
      <p:sp>
        <p:nvSpPr>
          <p:cNvPr id="918" name="Google Shape;918;p85"/>
          <p:cNvSpPr txBox="1"/>
          <p:nvPr/>
        </p:nvSpPr>
        <p:spPr>
          <a:xfrm>
            <a:off x="61075" y="4814125"/>
            <a:ext cx="86256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Bucak, Serhat Selcuk, Rong Jin, and Anil K. Jain. </a:t>
            </a:r>
            <a:r>
              <a:rPr lang="en" sz="1200" u="sng">
                <a:solidFill>
                  <a:schemeClr val="hlink"/>
                </a:solidFill>
                <a:latin typeface="Ubuntu"/>
                <a:ea typeface="Ubuntu"/>
                <a:cs typeface="Ubuntu"/>
                <a:sym typeface="Ubuntu"/>
                <a:hlinkClick r:id="rId4"/>
              </a:rPr>
              <a:t>"Multi-label learning with incomplete class assignments."</a:t>
            </a:r>
            <a:r>
              <a:rPr lang="en" sz="1200">
                <a:latin typeface="Ubuntu"/>
                <a:ea typeface="Ubuntu"/>
                <a:cs typeface="Ubuntu"/>
                <a:sym typeface="Ubuntu"/>
              </a:rPr>
              <a:t> CVPR 2011.</a:t>
            </a:r>
            <a:endParaRPr sz="1200">
              <a:latin typeface="Ubuntu"/>
              <a:ea typeface="Ubuntu"/>
              <a:cs typeface="Ubuntu"/>
              <a:sym typeface="Ubuntu"/>
            </a:endParaRPr>
          </a:p>
        </p:txBody>
      </p:sp>
      <p:sp>
        <p:nvSpPr>
          <p:cNvPr id="919" name="Google Shape;919;p85"/>
          <p:cNvSpPr txBox="1"/>
          <p:nvPr>
            <p:ph type="title"/>
          </p:nvPr>
        </p:nvSpPr>
        <p:spPr>
          <a:xfrm>
            <a:off x="0" y="-226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Multi-label classification</a:t>
            </a:r>
            <a:endParaRPr>
              <a:solidFill>
                <a:srgbClr val="2980B9"/>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Clr>
                <a:schemeClr val="dk1"/>
              </a:buClr>
              <a:buSzPts val="1800"/>
              <a:buFont typeface="Ubuntu"/>
              <a:buChar char="●"/>
            </a:pPr>
            <a:r>
              <a:rPr lang="en">
                <a:solidFill>
                  <a:schemeClr val="dk1"/>
                </a:solidFill>
                <a:latin typeface="Ubuntu"/>
                <a:ea typeface="Ubuntu"/>
                <a:cs typeface="Ubuntu"/>
                <a:sym typeface="Ubuntu"/>
              </a:rPr>
              <a:t>If outputs can be matched to more than one label...</a:t>
            </a:r>
            <a:endParaRPr>
              <a:solidFill>
                <a:schemeClr val="dk1"/>
              </a:solidFill>
              <a:latin typeface="Ubuntu"/>
              <a:ea typeface="Ubuntu"/>
              <a:cs typeface="Ubuntu"/>
              <a:sym typeface="Ubuntu"/>
            </a:endParaRPr>
          </a:p>
          <a:p>
            <a:pPr indent="-330200" lvl="1" marL="914400" marR="0" rtl="0" algn="l">
              <a:lnSpc>
                <a:spcPct val="100000"/>
              </a:lnSpc>
              <a:spcBef>
                <a:spcPts val="0"/>
              </a:spcBef>
              <a:spcAft>
                <a:spcPts val="0"/>
              </a:spcAft>
              <a:buClr>
                <a:schemeClr val="dk1"/>
              </a:buClr>
              <a:buSzPts val="1600"/>
              <a:buFont typeface="Ubuntu"/>
              <a:buChar char="○"/>
            </a:pPr>
            <a:r>
              <a:rPr lang="en" sz="1600">
                <a:solidFill>
                  <a:schemeClr val="dk1"/>
                </a:solidFill>
                <a:latin typeface="Ubuntu"/>
                <a:ea typeface="Ubuntu"/>
                <a:cs typeface="Ubuntu"/>
                <a:sym typeface="Ubuntu"/>
              </a:rPr>
              <a:t>“car”, “automobile”, “motor vehicle” can be applied to a same image of a car. </a:t>
            </a:r>
            <a:endParaRPr sz="1600">
              <a:solidFill>
                <a:schemeClr val="dk1"/>
              </a:solidFill>
              <a:latin typeface="Ubuntu"/>
              <a:ea typeface="Ubuntu"/>
              <a:cs typeface="Ubuntu"/>
              <a:sym typeface="Ubuntu"/>
            </a:endParaRPr>
          </a:p>
          <a:p>
            <a:pPr indent="-342900" lvl="0" marL="457200" marR="0" rtl="0" algn="l">
              <a:lnSpc>
                <a:spcPct val="100000"/>
              </a:lnSpc>
              <a:spcBef>
                <a:spcPts val="0"/>
              </a:spcBef>
              <a:spcAft>
                <a:spcPts val="0"/>
              </a:spcAft>
              <a:buClr>
                <a:schemeClr val="dk1"/>
              </a:buClr>
              <a:buSzPts val="1800"/>
              <a:buFont typeface="Ubuntu"/>
              <a:buChar char="●"/>
            </a:pPr>
            <a:r>
              <a:rPr lang="en">
                <a:solidFill>
                  <a:schemeClr val="dk1"/>
                </a:solidFill>
                <a:latin typeface="Ubuntu"/>
                <a:ea typeface="Ubuntu"/>
                <a:cs typeface="Ubuntu"/>
                <a:sym typeface="Ubuntu"/>
              </a:rPr>
              <a:t>...directly use sigmoid at each output independently instead of softmax.</a:t>
            </a:r>
            <a:endParaRPr>
              <a:solidFill>
                <a:schemeClr val="dk1"/>
              </a:solidFill>
              <a:latin typeface="Ubuntu"/>
              <a:ea typeface="Ubuntu"/>
              <a:cs typeface="Ubuntu"/>
              <a:sym typeface="Ubuntu"/>
            </a:endParaRPr>
          </a:p>
          <a:p>
            <a:pPr indent="0" lvl="0" marL="0" marR="0" rtl="0" algn="l">
              <a:lnSpc>
                <a:spcPct val="100000"/>
              </a:lnSpc>
              <a:spcBef>
                <a:spcPts val="600"/>
              </a:spcBef>
              <a:spcAft>
                <a:spcPts val="0"/>
              </a:spcAft>
              <a:buNone/>
            </a:pPr>
            <a:r>
              <a:t/>
            </a:r>
            <a:endParaRPr sz="2200">
              <a:solidFill>
                <a:schemeClr val="dk1"/>
              </a:solidFill>
              <a:latin typeface="Ubuntu"/>
              <a:ea typeface="Ubuntu"/>
              <a:cs typeface="Ubuntu"/>
              <a:sym typeface="Ubuntu"/>
            </a:endParaRPr>
          </a:p>
        </p:txBody>
      </p:sp>
      <p:sp>
        <p:nvSpPr>
          <p:cNvPr id="925" name="Google Shape;925;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26" name="Google Shape;926;p86"/>
          <p:cNvPicPr preferRelativeResize="0"/>
          <p:nvPr/>
        </p:nvPicPr>
        <p:blipFill>
          <a:blip r:embed="rId3">
            <a:alphaModFix/>
          </a:blip>
          <a:stretch>
            <a:fillRect/>
          </a:stretch>
        </p:blipFill>
        <p:spPr>
          <a:xfrm>
            <a:off x="956275" y="3196625"/>
            <a:ext cx="3081325" cy="960575"/>
          </a:xfrm>
          <a:prstGeom prst="rect">
            <a:avLst/>
          </a:prstGeom>
          <a:noFill/>
          <a:ln>
            <a:noFill/>
          </a:ln>
        </p:spPr>
      </p:pic>
      <p:pic>
        <p:nvPicPr>
          <p:cNvPr id="927" name="Google Shape;927;p86"/>
          <p:cNvPicPr preferRelativeResize="0"/>
          <p:nvPr/>
        </p:nvPicPr>
        <p:blipFill>
          <a:blip r:embed="rId4">
            <a:alphaModFix/>
          </a:blip>
          <a:stretch>
            <a:fillRect/>
          </a:stretch>
        </p:blipFill>
        <p:spPr>
          <a:xfrm>
            <a:off x="4646600" y="2521419"/>
            <a:ext cx="3081324" cy="2310993"/>
          </a:xfrm>
          <a:prstGeom prst="rect">
            <a:avLst/>
          </a:prstGeom>
          <a:noFill/>
          <a:ln>
            <a:noFill/>
          </a:ln>
        </p:spPr>
      </p:pic>
      <p:sp>
        <p:nvSpPr>
          <p:cNvPr id="928" name="Google Shape;928;p86"/>
          <p:cNvSpPr txBox="1"/>
          <p:nvPr>
            <p:ph type="title"/>
          </p:nvPr>
        </p:nvSpPr>
        <p:spPr>
          <a:xfrm>
            <a:off x="0" y="-226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Multi-label classification (1) </a:t>
            </a:r>
            <a:endParaRPr>
              <a:solidFill>
                <a:srgbClr val="2980B9"/>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7"/>
          <p:cNvSpPr txBox="1"/>
          <p:nvPr>
            <p:ph type="title"/>
          </p:nvPr>
        </p:nvSpPr>
        <p:spPr>
          <a:xfrm>
            <a:off x="0" y="-226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Multi-label classification (2) </a:t>
            </a:r>
            <a:endParaRPr>
              <a:solidFill>
                <a:srgbClr val="2980B9"/>
              </a:solidFill>
            </a:endParaRPr>
          </a:p>
        </p:txBody>
      </p:sp>
      <p:sp>
        <p:nvSpPr>
          <p:cNvPr id="934" name="Google Shape;934;p87"/>
          <p:cNvSpPr txBox="1"/>
          <p:nvPr>
            <p:ph idx="1" type="body"/>
          </p:nvPr>
        </p:nvSpPr>
        <p:spPr>
          <a:xfrm>
            <a:off x="457200" y="1047750"/>
            <a:ext cx="8229600" cy="461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200">
                <a:latin typeface="Ubuntu"/>
                <a:ea typeface="Ubuntu"/>
                <a:cs typeface="Ubuntu"/>
                <a:sym typeface="Ubuntu"/>
              </a:rPr>
              <a:t>Cross-entropy loss for multi-label classification:</a:t>
            </a:r>
            <a:endParaRPr sz="600">
              <a:solidFill>
                <a:srgbClr val="333333"/>
              </a:solidFill>
              <a:highlight>
                <a:srgbClr val="FFFFFF"/>
              </a:highlight>
              <a:latin typeface="Ubuntu"/>
              <a:ea typeface="Ubuntu"/>
              <a:cs typeface="Ubuntu"/>
              <a:sym typeface="Ubuntu"/>
            </a:endParaRPr>
          </a:p>
          <a:p>
            <a:pPr indent="0" lvl="0" marL="0" marR="0" rtl="0" algn="l">
              <a:lnSpc>
                <a:spcPct val="100000"/>
              </a:lnSpc>
              <a:spcBef>
                <a:spcPts val="600"/>
              </a:spcBef>
              <a:spcAft>
                <a:spcPts val="0"/>
              </a:spcAft>
              <a:buNone/>
            </a:pPr>
            <a:r>
              <a:t/>
            </a:r>
            <a:endParaRPr sz="2200"/>
          </a:p>
        </p:txBody>
      </p:sp>
      <p:sp>
        <p:nvSpPr>
          <p:cNvPr id="935" name="Google Shape;935;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6" name="Google Shape;936;p87"/>
          <p:cNvPicPr preferRelativeResize="0"/>
          <p:nvPr/>
        </p:nvPicPr>
        <p:blipFill>
          <a:blip r:embed="rId3">
            <a:alphaModFix/>
          </a:blip>
          <a:stretch>
            <a:fillRect/>
          </a:stretch>
        </p:blipFill>
        <p:spPr>
          <a:xfrm>
            <a:off x="914400" y="2701375"/>
            <a:ext cx="7545525" cy="792150"/>
          </a:xfrm>
          <a:prstGeom prst="rect">
            <a:avLst/>
          </a:prstGeom>
          <a:noFill/>
          <a:ln>
            <a:noFill/>
          </a:ln>
        </p:spPr>
      </p:pic>
      <p:sp>
        <p:nvSpPr>
          <p:cNvPr id="937" name="Google Shape;937;p87"/>
          <p:cNvSpPr txBox="1"/>
          <p:nvPr/>
        </p:nvSpPr>
        <p:spPr>
          <a:xfrm>
            <a:off x="3689875" y="1784775"/>
            <a:ext cx="1400700" cy="4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Binary switch </a:t>
            </a:r>
            <a:endParaRPr>
              <a:solidFill>
                <a:srgbClr val="FF6633"/>
              </a:solidFill>
              <a:latin typeface="Ubuntu"/>
              <a:ea typeface="Ubuntu"/>
              <a:cs typeface="Ubuntu"/>
              <a:sym typeface="Ubuntu"/>
            </a:endParaRPr>
          </a:p>
        </p:txBody>
      </p:sp>
      <p:sp>
        <p:nvSpPr>
          <p:cNvPr id="938" name="Google Shape;938;p87"/>
          <p:cNvSpPr/>
          <p:nvPr/>
        </p:nvSpPr>
        <p:spPr>
          <a:xfrm flipH="1" rot="-5400000">
            <a:off x="2695425" y="2359350"/>
            <a:ext cx="268800" cy="424800"/>
          </a:xfrm>
          <a:prstGeom prst="leftBrace">
            <a:avLst>
              <a:gd fmla="val 8333" name="adj1"/>
              <a:gd fmla="val 50000" name="adj2"/>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633"/>
              </a:solidFill>
              <a:highlight>
                <a:srgbClr val="FF6633"/>
              </a:highlight>
            </a:endParaRPr>
          </a:p>
        </p:txBody>
      </p:sp>
      <p:sp>
        <p:nvSpPr>
          <p:cNvPr id="939" name="Google Shape;939;p87"/>
          <p:cNvSpPr/>
          <p:nvPr/>
        </p:nvSpPr>
        <p:spPr>
          <a:xfrm flipH="1" rot="-5400000">
            <a:off x="5541475" y="1926475"/>
            <a:ext cx="268800" cy="1170900"/>
          </a:xfrm>
          <a:prstGeom prst="leftBrace">
            <a:avLst>
              <a:gd fmla="val 8333" name="adj1"/>
              <a:gd fmla="val 50000" name="adj2"/>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633"/>
              </a:solidFill>
              <a:highlight>
                <a:srgbClr val="FF6633"/>
              </a:highlight>
            </a:endParaRPr>
          </a:p>
        </p:txBody>
      </p:sp>
      <p:cxnSp>
        <p:nvCxnSpPr>
          <p:cNvPr id="940" name="Google Shape;940;p87"/>
          <p:cNvCxnSpPr>
            <a:stCxn id="937" idx="1"/>
            <a:endCxn id="938" idx="1"/>
          </p:cNvCxnSpPr>
          <p:nvPr/>
        </p:nvCxnSpPr>
        <p:spPr>
          <a:xfrm flipH="1">
            <a:off x="2829775" y="2015475"/>
            <a:ext cx="860100" cy="421800"/>
          </a:xfrm>
          <a:prstGeom prst="straightConnector1">
            <a:avLst/>
          </a:prstGeom>
          <a:noFill/>
          <a:ln cap="flat" cmpd="sng" w="9525">
            <a:solidFill>
              <a:srgbClr val="FF6633"/>
            </a:solidFill>
            <a:prstDash val="solid"/>
            <a:round/>
            <a:headEnd len="med" w="med" type="none"/>
            <a:tailEnd len="med" w="med" type="triangle"/>
          </a:ln>
        </p:spPr>
      </p:cxnSp>
      <p:cxnSp>
        <p:nvCxnSpPr>
          <p:cNvPr id="941" name="Google Shape;941;p87"/>
          <p:cNvCxnSpPr>
            <a:stCxn id="937" idx="3"/>
            <a:endCxn id="939" idx="1"/>
          </p:cNvCxnSpPr>
          <p:nvPr/>
        </p:nvCxnSpPr>
        <p:spPr>
          <a:xfrm>
            <a:off x="5090575" y="2015475"/>
            <a:ext cx="585300" cy="362100"/>
          </a:xfrm>
          <a:prstGeom prst="straightConnector1">
            <a:avLst/>
          </a:prstGeom>
          <a:noFill/>
          <a:ln cap="flat" cmpd="sng" w="9525">
            <a:solidFill>
              <a:srgbClr val="FF6633"/>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88"/>
          <p:cNvSpPr txBox="1"/>
          <p:nvPr>
            <p:ph type="title"/>
          </p:nvPr>
        </p:nvSpPr>
        <p:spPr>
          <a:xfrm>
            <a:off x="0" y="-22622"/>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Multi-label classification (2) </a:t>
            </a:r>
            <a:endParaRPr>
              <a:solidFill>
                <a:srgbClr val="2980B9"/>
              </a:solidFill>
            </a:endParaRPr>
          </a:p>
        </p:txBody>
      </p:sp>
      <p:sp>
        <p:nvSpPr>
          <p:cNvPr id="947" name="Google Shape;947;p88"/>
          <p:cNvSpPr txBox="1"/>
          <p:nvPr>
            <p:ph idx="1" type="body"/>
          </p:nvPr>
        </p:nvSpPr>
        <p:spPr>
          <a:xfrm>
            <a:off x="242850" y="834775"/>
            <a:ext cx="8229600" cy="461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2200">
                <a:latin typeface="Ubuntu"/>
                <a:ea typeface="Ubuntu"/>
                <a:cs typeface="Ubuntu"/>
                <a:sym typeface="Ubuntu"/>
              </a:rPr>
              <a:t>Cross-entropy loss for multi-label classification:</a:t>
            </a:r>
            <a:endParaRPr sz="600">
              <a:solidFill>
                <a:srgbClr val="333333"/>
              </a:solidFill>
              <a:highlight>
                <a:srgbClr val="FFFFFF"/>
              </a:highlight>
              <a:latin typeface="Ubuntu"/>
              <a:ea typeface="Ubuntu"/>
              <a:cs typeface="Ubuntu"/>
              <a:sym typeface="Ubuntu"/>
            </a:endParaRPr>
          </a:p>
          <a:p>
            <a:pPr indent="0" lvl="0" marL="0" marR="0" rtl="0" algn="l">
              <a:lnSpc>
                <a:spcPct val="100000"/>
              </a:lnSpc>
              <a:spcBef>
                <a:spcPts val="600"/>
              </a:spcBef>
              <a:spcAft>
                <a:spcPts val="0"/>
              </a:spcAft>
              <a:buNone/>
            </a:pPr>
            <a:r>
              <a:t/>
            </a:r>
            <a:endParaRPr sz="2200"/>
          </a:p>
        </p:txBody>
      </p:sp>
      <p:sp>
        <p:nvSpPr>
          <p:cNvPr id="948" name="Google Shape;948;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49" name="Google Shape;949;p88"/>
          <p:cNvPicPr preferRelativeResize="0"/>
          <p:nvPr/>
        </p:nvPicPr>
        <p:blipFill>
          <a:blip r:embed="rId3">
            <a:alphaModFix/>
          </a:blip>
          <a:stretch>
            <a:fillRect/>
          </a:stretch>
        </p:blipFill>
        <p:spPr>
          <a:xfrm>
            <a:off x="914400" y="2701375"/>
            <a:ext cx="7545525" cy="792150"/>
          </a:xfrm>
          <a:prstGeom prst="rect">
            <a:avLst/>
          </a:prstGeom>
          <a:noFill/>
          <a:ln>
            <a:noFill/>
          </a:ln>
        </p:spPr>
      </p:pic>
      <p:sp>
        <p:nvSpPr>
          <p:cNvPr id="950" name="Google Shape;950;p88"/>
          <p:cNvSpPr txBox="1"/>
          <p:nvPr/>
        </p:nvSpPr>
        <p:spPr>
          <a:xfrm>
            <a:off x="3042225" y="3493075"/>
            <a:ext cx="16626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latin typeface="Ubuntu"/>
                <a:ea typeface="Ubuntu"/>
                <a:cs typeface="Ubuntu"/>
                <a:sym typeface="Ubuntu"/>
              </a:rPr>
              <a:t>Low loss for a large logit for the GT class….</a:t>
            </a:r>
            <a:endParaRPr>
              <a:solidFill>
                <a:srgbClr val="FF6633"/>
              </a:solidFill>
              <a:latin typeface="Ubuntu"/>
              <a:ea typeface="Ubuntu"/>
              <a:cs typeface="Ubuntu"/>
              <a:sym typeface="Ubuntu"/>
            </a:endParaRPr>
          </a:p>
        </p:txBody>
      </p:sp>
      <p:sp>
        <p:nvSpPr>
          <p:cNvPr id="951" name="Google Shape;951;p88"/>
          <p:cNvSpPr txBox="1"/>
          <p:nvPr/>
        </p:nvSpPr>
        <p:spPr>
          <a:xfrm>
            <a:off x="6332025" y="3493075"/>
            <a:ext cx="21579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latin typeface="Ubuntu"/>
                <a:ea typeface="Ubuntu"/>
                <a:cs typeface="Ubuntu"/>
                <a:sym typeface="Ubuntu"/>
              </a:rPr>
              <a:t>...or low loss for a small logits for each other non-GT class</a:t>
            </a:r>
            <a:endParaRPr>
              <a:solidFill>
                <a:srgbClr val="FF6633"/>
              </a:solidFill>
              <a:latin typeface="Ubuntu"/>
              <a:ea typeface="Ubuntu"/>
              <a:cs typeface="Ubuntu"/>
              <a:sym typeface="Ubuntu"/>
            </a:endParaRPr>
          </a:p>
        </p:txBody>
      </p:sp>
      <p:sp>
        <p:nvSpPr>
          <p:cNvPr id="952" name="Google Shape;952;p88"/>
          <p:cNvSpPr/>
          <p:nvPr/>
        </p:nvSpPr>
        <p:spPr>
          <a:xfrm rot="-5400000">
            <a:off x="3744100" y="2651650"/>
            <a:ext cx="268800" cy="1482900"/>
          </a:xfrm>
          <a:prstGeom prst="leftBrace">
            <a:avLst>
              <a:gd fmla="val 8333" name="adj1"/>
              <a:gd fmla="val 50000" name="adj2"/>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633"/>
              </a:solidFill>
              <a:highlight>
                <a:srgbClr val="FF6633"/>
              </a:highlight>
            </a:endParaRPr>
          </a:p>
        </p:txBody>
      </p:sp>
      <p:sp>
        <p:nvSpPr>
          <p:cNvPr id="953" name="Google Shape;953;p88"/>
          <p:cNvSpPr/>
          <p:nvPr/>
        </p:nvSpPr>
        <p:spPr>
          <a:xfrm rot="-5400000">
            <a:off x="7308200" y="2333125"/>
            <a:ext cx="268800" cy="2052000"/>
          </a:xfrm>
          <a:prstGeom prst="leftBrace">
            <a:avLst>
              <a:gd fmla="val 8333" name="adj1"/>
              <a:gd fmla="val 50000" name="adj2"/>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633"/>
              </a:solidFill>
              <a:highlight>
                <a:srgbClr val="FF6633"/>
              </a:highlight>
            </a:endParaRPr>
          </a:p>
        </p:txBody>
      </p:sp>
      <p:pic>
        <p:nvPicPr>
          <p:cNvPr id="954" name="Google Shape;954;p88"/>
          <p:cNvPicPr preferRelativeResize="0"/>
          <p:nvPr/>
        </p:nvPicPr>
        <p:blipFill>
          <a:blip r:embed="rId4">
            <a:alphaModFix/>
          </a:blip>
          <a:stretch>
            <a:fillRect/>
          </a:stretch>
        </p:blipFill>
        <p:spPr>
          <a:xfrm>
            <a:off x="6384300" y="403254"/>
            <a:ext cx="2636850" cy="1984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8" name="Shape 958"/>
        <p:cNvGrpSpPr/>
        <p:nvPr/>
      </p:nvGrpSpPr>
      <p:grpSpPr>
        <a:xfrm>
          <a:off x="0" y="0"/>
          <a:ext cx="0" cy="0"/>
          <a:chOff x="0" y="0"/>
          <a:chExt cx="0" cy="0"/>
        </a:xfrm>
      </p:grpSpPr>
      <p:sp>
        <p:nvSpPr>
          <p:cNvPr id="959" name="Google Shape;959;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0" name="Google Shape;960;p89"/>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a:t>
            </a:r>
            <a:r>
              <a:rPr lang="en">
                <a:solidFill>
                  <a:srgbClr val="2980B9"/>
                </a:solidFill>
              </a:rPr>
              <a:t>Cross-</a:t>
            </a:r>
            <a:r>
              <a:rPr lang="en"/>
              <a:t>E</a:t>
            </a:r>
            <a:r>
              <a:rPr lang="en">
                <a:solidFill>
                  <a:srgbClr val="2980B9"/>
                </a:solidFill>
              </a:rPr>
              <a:t>ntropy loss (B</a:t>
            </a:r>
            <a:r>
              <a:rPr lang="en"/>
              <a:t>CE)</a:t>
            </a:r>
            <a:endParaRPr>
              <a:solidFill>
                <a:srgbClr val="2980B9"/>
              </a:solidFill>
            </a:endParaRPr>
          </a:p>
        </p:txBody>
      </p:sp>
      <p:pic>
        <p:nvPicPr>
          <p:cNvPr id="961" name="Google Shape;961;p89"/>
          <p:cNvPicPr preferRelativeResize="0"/>
          <p:nvPr/>
        </p:nvPicPr>
        <p:blipFill>
          <a:blip r:embed="rId3">
            <a:alphaModFix/>
          </a:blip>
          <a:stretch>
            <a:fillRect/>
          </a:stretch>
        </p:blipFill>
        <p:spPr>
          <a:xfrm>
            <a:off x="2449375" y="1470937"/>
            <a:ext cx="3859550" cy="2811225"/>
          </a:xfrm>
          <a:prstGeom prst="rect">
            <a:avLst/>
          </a:prstGeom>
          <a:noFill/>
          <a:ln>
            <a:noFill/>
          </a:ln>
        </p:spPr>
      </p:pic>
      <p:sp>
        <p:nvSpPr>
          <p:cNvPr id="962" name="Google Shape;962;p89"/>
          <p:cNvSpPr txBox="1"/>
          <p:nvPr/>
        </p:nvSpPr>
        <p:spPr>
          <a:xfrm>
            <a:off x="6900" y="4830925"/>
            <a:ext cx="81312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dk1"/>
                </a:solidFill>
                <a:latin typeface="Ubuntu"/>
                <a:ea typeface="Ubuntu"/>
                <a:cs typeface="Ubuntu"/>
                <a:sym typeface="Ubuntu"/>
              </a:rPr>
              <a:t>Figure</a:t>
            </a:r>
            <a:r>
              <a:rPr lang="en" sz="1200">
                <a:solidFill>
                  <a:schemeClr val="dk1"/>
                </a:solidFill>
                <a:latin typeface="Ubuntu"/>
                <a:ea typeface="Ubuntu"/>
                <a:cs typeface="Ubuntu"/>
                <a:sym typeface="Ubuntu"/>
              </a:rPr>
              <a:t>: Roger Grosse, </a:t>
            </a:r>
            <a:r>
              <a:rPr lang="en" sz="1200" u="sng">
                <a:solidFill>
                  <a:schemeClr val="hlink"/>
                </a:solidFill>
                <a:latin typeface="Ubuntu"/>
                <a:ea typeface="Ubuntu"/>
                <a:cs typeface="Ubuntu"/>
                <a:sym typeface="Ubuntu"/>
                <a:hlinkClick r:id="rId4"/>
              </a:rPr>
              <a:t>“CSC321 L4: Learning a classifier”</a:t>
            </a:r>
            <a:r>
              <a:rPr lang="en" sz="1200">
                <a:solidFill>
                  <a:schemeClr val="dk1"/>
                </a:solidFill>
                <a:latin typeface="Ubuntu"/>
                <a:ea typeface="Ubuntu"/>
                <a:cs typeface="Ubuntu"/>
                <a:sym typeface="Ubuntu"/>
              </a:rPr>
              <a:t>, University of Toronto (UoT)</a:t>
            </a:r>
            <a:endParaRPr sz="1200">
              <a:latin typeface="Ubuntu"/>
              <a:ea typeface="Ubuntu"/>
              <a:cs typeface="Ubuntu"/>
              <a:sym typeface="Ubuntu"/>
            </a:endParaRPr>
          </a:p>
        </p:txBody>
      </p:sp>
      <p:sp>
        <p:nvSpPr>
          <p:cNvPr id="963" name="Google Shape;963;p89"/>
          <p:cNvSpPr txBox="1"/>
          <p:nvPr>
            <p:ph idx="1" type="body"/>
          </p:nvPr>
        </p:nvSpPr>
        <p:spPr>
          <a:xfrm>
            <a:off x="230775" y="733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Specific case of two classes: binary.</a:t>
            </a:r>
            <a:endParaRPr>
              <a:latin typeface="Ubuntu"/>
              <a:ea typeface="Ubuntu"/>
              <a:cs typeface="Ubuntu"/>
              <a:sym typeface="Ubuntu"/>
            </a:endParaRPr>
          </a:p>
          <a:p>
            <a:pPr indent="0" lvl="0" marL="0" rtl="0" algn="l">
              <a:spcBef>
                <a:spcPts val="1000"/>
              </a:spcBef>
              <a:spcAft>
                <a:spcPts val="1000"/>
              </a:spcAft>
              <a:buNone/>
            </a:pPr>
            <a:r>
              <a:t/>
            </a:r>
            <a:endParaRPr>
              <a:latin typeface="Ubuntu"/>
              <a:ea typeface="Ubuntu"/>
              <a:cs typeface="Ubuntu"/>
              <a:sym typeface="Ubuntu"/>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7" name="Shape 967"/>
        <p:cNvGrpSpPr/>
        <p:nvPr/>
      </p:nvGrpSpPr>
      <p:grpSpPr>
        <a:xfrm>
          <a:off x="0" y="0"/>
          <a:ext cx="0" cy="0"/>
          <a:chOff x="0" y="0"/>
          <a:chExt cx="0" cy="0"/>
        </a:xfrm>
      </p:grpSpPr>
      <p:sp>
        <p:nvSpPr>
          <p:cNvPr id="968" name="Google Shape;968;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9" name="Google Shape;969;p90"/>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Focal Loss</a:t>
            </a:r>
            <a:endParaRPr>
              <a:solidFill>
                <a:srgbClr val="2980B9"/>
              </a:solidFill>
            </a:endParaRPr>
          </a:p>
        </p:txBody>
      </p:sp>
      <p:sp>
        <p:nvSpPr>
          <p:cNvPr id="970" name="Google Shape;970;p90"/>
          <p:cNvSpPr txBox="1"/>
          <p:nvPr/>
        </p:nvSpPr>
        <p:spPr>
          <a:xfrm>
            <a:off x="18100" y="4658850"/>
            <a:ext cx="8159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200">
                <a:latin typeface="Ubuntu"/>
                <a:ea typeface="Ubuntu"/>
                <a:cs typeface="Ubuntu"/>
                <a:sym typeface="Ubuntu"/>
              </a:rPr>
              <a:t>#FocalLoss</a:t>
            </a:r>
            <a:r>
              <a:rPr lang="en" sz="1200">
                <a:latin typeface="Ubuntu"/>
                <a:ea typeface="Ubuntu"/>
                <a:cs typeface="Ubuntu"/>
                <a:sym typeface="Ubuntu"/>
              </a:rPr>
              <a:t> Lin, Tsung-Yi, Priya Goyal, Ross Girshick, Kaiming He, and Piotr Dollár. </a:t>
            </a:r>
            <a:r>
              <a:rPr lang="en" sz="1200" u="sng">
                <a:solidFill>
                  <a:srgbClr val="0097A7"/>
                </a:solidFill>
                <a:latin typeface="Ubuntu"/>
                <a:ea typeface="Ubuntu"/>
                <a:cs typeface="Ubuntu"/>
                <a:sym typeface="Ubuntu"/>
                <a:hlinkClick r:id="rId3">
                  <a:extLst>
                    <a:ext uri="{A12FA001-AC4F-418D-AE19-62706E023703}">
                      <ahyp:hlinkClr val="tx"/>
                    </a:ext>
                  </a:extLst>
                </a:hlinkClick>
              </a:rPr>
              <a:t>"Focal loss for dense object detection."</a:t>
            </a:r>
            <a:r>
              <a:rPr lang="en" sz="1200">
                <a:latin typeface="Ubuntu"/>
                <a:ea typeface="Ubuntu"/>
                <a:cs typeface="Ubuntu"/>
                <a:sym typeface="Ubuntu"/>
              </a:rPr>
              <a:t> ICCV 2017 </a:t>
            </a:r>
            <a:r>
              <a:rPr lang="en" sz="1200" u="sng">
                <a:solidFill>
                  <a:srgbClr val="0097A7"/>
                </a:solidFill>
                <a:latin typeface="Ubuntu"/>
                <a:ea typeface="Ubuntu"/>
                <a:cs typeface="Ubuntu"/>
                <a:sym typeface="Ubuntu"/>
                <a:hlinkClick r:id="rId4">
                  <a:extLst>
                    <a:ext uri="{A12FA001-AC4F-418D-AE19-62706E023703}">
                      <ahyp:hlinkClr val="tx"/>
                    </a:ext>
                  </a:extLst>
                </a:hlinkClick>
              </a:rPr>
              <a:t>[talk]</a:t>
            </a:r>
            <a:endParaRPr sz="1200">
              <a:latin typeface="Ubuntu"/>
              <a:ea typeface="Ubuntu"/>
              <a:cs typeface="Ubuntu"/>
              <a:sym typeface="Ubuntu"/>
            </a:endParaRPr>
          </a:p>
          <a:p>
            <a:pPr indent="0" lvl="0" marL="0" rtl="0" algn="l">
              <a:spcBef>
                <a:spcPts val="0"/>
              </a:spcBef>
              <a:spcAft>
                <a:spcPts val="0"/>
              </a:spcAft>
              <a:buNone/>
            </a:pPr>
            <a:r>
              <a:t/>
            </a:r>
            <a:endParaRPr sz="1200">
              <a:latin typeface="Ubuntu"/>
              <a:ea typeface="Ubuntu"/>
              <a:cs typeface="Ubuntu"/>
              <a:sym typeface="Ubuntu"/>
            </a:endParaRPr>
          </a:p>
        </p:txBody>
      </p:sp>
      <p:pic>
        <p:nvPicPr>
          <p:cNvPr id="971" name="Google Shape;971;p90"/>
          <p:cNvPicPr preferRelativeResize="0"/>
          <p:nvPr/>
        </p:nvPicPr>
        <p:blipFill>
          <a:blip r:embed="rId5">
            <a:alphaModFix/>
          </a:blip>
          <a:stretch>
            <a:fillRect/>
          </a:stretch>
        </p:blipFill>
        <p:spPr>
          <a:xfrm>
            <a:off x="1005300" y="699900"/>
            <a:ext cx="5772150" cy="3648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Outline</a:t>
            </a:r>
            <a:endParaRPr>
              <a:solidFill>
                <a:srgbClr val="2980B9"/>
              </a:solidFill>
            </a:endParaRPr>
          </a:p>
        </p:txBody>
      </p:sp>
      <p:sp>
        <p:nvSpPr>
          <p:cNvPr id="194" name="Google Shape;19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Introduction</a:t>
            </a:r>
            <a:endParaRPr b="1"/>
          </a:p>
          <a:p>
            <a:pPr indent="-317500" lvl="1" marL="914400" rtl="0" algn="l">
              <a:spcBef>
                <a:spcPts val="0"/>
              </a:spcBef>
              <a:spcAft>
                <a:spcPts val="0"/>
              </a:spcAft>
              <a:buSzPts val="1400"/>
              <a:buChar char="○"/>
            </a:pPr>
            <a:r>
              <a:rPr b="1" lang="en"/>
              <a:t>Definition, properties, training process</a:t>
            </a:r>
            <a:endParaRPr b="1"/>
          </a:p>
          <a:p>
            <a:pPr indent="-342900" lvl="0" marL="457200" rtl="0" algn="l">
              <a:spcBef>
                <a:spcPts val="0"/>
              </a:spcBef>
              <a:spcAft>
                <a:spcPts val="0"/>
              </a:spcAft>
              <a:buSzPts val="1800"/>
              <a:buChar char="●"/>
            </a:pPr>
            <a:r>
              <a:rPr lang="en"/>
              <a:t>Common types of loss functions</a:t>
            </a:r>
            <a:endParaRPr/>
          </a:p>
          <a:p>
            <a:pPr indent="-317500" lvl="1" marL="914400" rtl="0" algn="l">
              <a:spcBef>
                <a:spcPts val="0"/>
              </a:spcBef>
              <a:spcAft>
                <a:spcPts val="0"/>
              </a:spcAft>
              <a:buSzPts val="1400"/>
              <a:buChar char="○"/>
            </a:pPr>
            <a:r>
              <a:rPr lang="en"/>
              <a:t>Regression</a:t>
            </a:r>
            <a:endParaRPr/>
          </a:p>
          <a:p>
            <a:pPr indent="-317500" lvl="1" marL="914400" rtl="0" algn="l">
              <a:spcBef>
                <a:spcPts val="0"/>
              </a:spcBef>
              <a:spcAft>
                <a:spcPts val="0"/>
              </a:spcAft>
              <a:buSzPts val="1400"/>
              <a:buChar char="○"/>
            </a:pPr>
            <a:r>
              <a:rPr lang="en"/>
              <a:t>Classification</a:t>
            </a:r>
            <a:endParaRPr/>
          </a:p>
          <a:p>
            <a:pPr indent="-317500" lvl="1" marL="914400" rtl="0" algn="l">
              <a:spcBef>
                <a:spcPts val="0"/>
              </a:spcBef>
              <a:spcAft>
                <a:spcPts val="0"/>
              </a:spcAft>
              <a:buSzPts val="1400"/>
              <a:buChar char="○"/>
            </a:pPr>
            <a:r>
              <a:rPr lang="en"/>
              <a:t>Ranking</a:t>
            </a:r>
            <a:endParaRPr/>
          </a:p>
          <a:p>
            <a:pPr indent="-342900" lvl="0" marL="457200" rtl="0" algn="l">
              <a:spcBef>
                <a:spcPts val="0"/>
              </a:spcBef>
              <a:spcAft>
                <a:spcPts val="0"/>
              </a:spcAft>
              <a:buSzPts val="1800"/>
              <a:buChar char="●"/>
            </a:pPr>
            <a:r>
              <a:rPr lang="en"/>
              <a:t>Regularization</a:t>
            </a:r>
            <a:endParaRPr/>
          </a:p>
          <a:p>
            <a:pPr indent="0" lvl="0" marL="457200" rtl="0" algn="l">
              <a:spcBef>
                <a:spcPts val="1000"/>
              </a:spcBef>
              <a:spcAft>
                <a:spcPts val="1000"/>
              </a:spcAft>
              <a:buNone/>
            </a:pPr>
            <a:r>
              <a:t/>
            </a:r>
            <a:endParaRPr/>
          </a:p>
        </p:txBody>
      </p:sp>
      <p:sp>
        <p:nvSpPr>
          <p:cNvPr id="195" name="Google Shape;19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Outline</a:t>
            </a:r>
            <a:endParaRPr>
              <a:solidFill>
                <a:srgbClr val="2980B9"/>
              </a:solidFill>
            </a:endParaRPr>
          </a:p>
        </p:txBody>
      </p:sp>
      <p:sp>
        <p:nvSpPr>
          <p:cNvPr id="977" name="Google Shape;977;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a:t>
            </a:r>
            <a:endParaRPr/>
          </a:p>
          <a:p>
            <a:pPr indent="-317500" lvl="1" marL="914400" rtl="0" algn="l">
              <a:spcBef>
                <a:spcPts val="0"/>
              </a:spcBef>
              <a:spcAft>
                <a:spcPts val="0"/>
              </a:spcAft>
              <a:buSzPts val="1400"/>
              <a:buChar char="○"/>
            </a:pPr>
            <a:r>
              <a:rPr lang="en"/>
              <a:t>Definition, properties, training process</a:t>
            </a:r>
            <a:endParaRPr/>
          </a:p>
          <a:p>
            <a:pPr indent="-342900" lvl="0" marL="457200" rtl="0" algn="l">
              <a:spcBef>
                <a:spcPts val="0"/>
              </a:spcBef>
              <a:spcAft>
                <a:spcPts val="0"/>
              </a:spcAft>
              <a:buSzPts val="1800"/>
              <a:buChar char="●"/>
            </a:pPr>
            <a:r>
              <a:rPr b="1" lang="en"/>
              <a:t>Common types of loss functions</a:t>
            </a:r>
            <a:endParaRPr b="1"/>
          </a:p>
          <a:p>
            <a:pPr indent="-317500" lvl="1" marL="914400" rtl="0" algn="l">
              <a:spcBef>
                <a:spcPts val="0"/>
              </a:spcBef>
              <a:spcAft>
                <a:spcPts val="0"/>
              </a:spcAft>
              <a:buSzPts val="1400"/>
              <a:buChar char="○"/>
            </a:pPr>
            <a:r>
              <a:rPr lang="en"/>
              <a:t>Regression</a:t>
            </a:r>
            <a:endParaRPr/>
          </a:p>
          <a:p>
            <a:pPr indent="-317500" lvl="1" marL="914400" rtl="0" algn="l">
              <a:spcBef>
                <a:spcPts val="0"/>
              </a:spcBef>
              <a:spcAft>
                <a:spcPts val="0"/>
              </a:spcAft>
              <a:buSzPts val="1400"/>
              <a:buChar char="○"/>
            </a:pPr>
            <a:r>
              <a:rPr lang="en"/>
              <a:t>Classification</a:t>
            </a:r>
            <a:endParaRPr/>
          </a:p>
          <a:p>
            <a:pPr indent="-317500" lvl="1" marL="914400" rtl="0" algn="l">
              <a:spcBef>
                <a:spcPts val="0"/>
              </a:spcBef>
              <a:spcAft>
                <a:spcPts val="0"/>
              </a:spcAft>
              <a:buSzPts val="1400"/>
              <a:buChar char="○"/>
            </a:pPr>
            <a:r>
              <a:rPr b="1" lang="en"/>
              <a:t>Ranking</a:t>
            </a:r>
            <a:endParaRPr b="1"/>
          </a:p>
          <a:p>
            <a:pPr indent="-342900" lvl="0" marL="457200" rtl="0" algn="l">
              <a:spcBef>
                <a:spcPts val="0"/>
              </a:spcBef>
              <a:spcAft>
                <a:spcPts val="0"/>
              </a:spcAft>
              <a:buSzPts val="1800"/>
              <a:buChar char="●"/>
            </a:pPr>
            <a:r>
              <a:rPr lang="en"/>
              <a:t>Regularization</a:t>
            </a:r>
            <a:endParaRPr/>
          </a:p>
          <a:p>
            <a:pPr indent="0" lvl="0" marL="457200" rtl="0" algn="l">
              <a:spcBef>
                <a:spcPts val="1000"/>
              </a:spcBef>
              <a:spcAft>
                <a:spcPts val="1000"/>
              </a:spcAft>
              <a:buNone/>
            </a:pPr>
            <a:r>
              <a:t/>
            </a:r>
            <a:endParaRPr/>
          </a:p>
        </p:txBody>
      </p:sp>
      <p:sp>
        <p:nvSpPr>
          <p:cNvPr id="978" name="Google Shape;978;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92"/>
          <p:cNvSpPr txBox="1"/>
          <p:nvPr/>
        </p:nvSpPr>
        <p:spPr>
          <a:xfrm>
            <a:off x="251500" y="769850"/>
            <a:ext cx="862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Ranking losses aim at predicting the relative distance (or similarity) between samples.</a:t>
            </a:r>
            <a:endParaRPr sz="1800">
              <a:latin typeface="Ubuntu"/>
              <a:ea typeface="Ubuntu"/>
              <a:cs typeface="Ubuntu"/>
              <a:sym typeface="Ubuntu"/>
            </a:endParaRPr>
          </a:p>
        </p:txBody>
      </p:sp>
      <p:sp>
        <p:nvSpPr>
          <p:cNvPr id="984" name="Google Shape;984;p92"/>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5" name="Google Shape;985;p92"/>
          <p:cNvSpPr txBox="1"/>
          <p:nvPr/>
        </p:nvSpPr>
        <p:spPr>
          <a:xfrm>
            <a:off x="25950" y="25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80B9"/>
                </a:solidFill>
                <a:latin typeface="Ubuntu"/>
                <a:ea typeface="Ubuntu"/>
                <a:cs typeface="Ubuntu"/>
                <a:sym typeface="Ubuntu"/>
              </a:rPr>
              <a:t>Metric learning</a:t>
            </a:r>
            <a:endParaRPr b="1" sz="2800">
              <a:solidFill>
                <a:srgbClr val="2980B9"/>
              </a:solidFill>
              <a:latin typeface="Ubuntu"/>
              <a:ea typeface="Ubuntu"/>
              <a:cs typeface="Ubuntu"/>
              <a:sym typeface="Ubuntu"/>
            </a:endParaRPr>
          </a:p>
        </p:txBody>
      </p:sp>
      <p:pic>
        <p:nvPicPr>
          <p:cNvPr id="986" name="Google Shape;986;p92"/>
          <p:cNvPicPr preferRelativeResize="0"/>
          <p:nvPr/>
        </p:nvPicPr>
        <p:blipFill>
          <a:blip r:embed="rId3">
            <a:alphaModFix/>
          </a:blip>
          <a:stretch>
            <a:fillRect/>
          </a:stretch>
        </p:blipFill>
        <p:spPr>
          <a:xfrm>
            <a:off x="2344725" y="1814193"/>
            <a:ext cx="4572000" cy="2286000"/>
          </a:xfrm>
          <a:prstGeom prst="rect">
            <a:avLst/>
          </a:prstGeom>
          <a:noFill/>
          <a:ln>
            <a:noFill/>
          </a:ln>
        </p:spPr>
      </p:pic>
      <p:sp>
        <p:nvSpPr>
          <p:cNvPr id="987" name="Google Shape;987;p92"/>
          <p:cNvSpPr/>
          <p:nvPr/>
        </p:nvSpPr>
        <p:spPr>
          <a:xfrm>
            <a:off x="1095900" y="2058825"/>
            <a:ext cx="1453500" cy="896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1</a:t>
            </a:r>
            <a:endParaRPr baseline="-25000">
              <a:latin typeface="Ubuntu"/>
              <a:ea typeface="Ubuntu"/>
              <a:cs typeface="Ubuntu"/>
              <a:sym typeface="Ubuntu"/>
            </a:endParaRPr>
          </a:p>
        </p:txBody>
      </p:sp>
      <p:sp>
        <p:nvSpPr>
          <p:cNvPr id="988" name="Google Shape;988;p92"/>
          <p:cNvSpPr/>
          <p:nvPr/>
        </p:nvSpPr>
        <p:spPr>
          <a:xfrm>
            <a:off x="1095900" y="3107275"/>
            <a:ext cx="1453500" cy="896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x</a:t>
            </a:r>
            <a:r>
              <a:rPr baseline="-25000" lang="en">
                <a:latin typeface="Ubuntu"/>
                <a:ea typeface="Ubuntu"/>
                <a:cs typeface="Ubuntu"/>
                <a:sym typeface="Ubuntu"/>
              </a:rPr>
              <a:t>2</a:t>
            </a:r>
            <a:endParaRPr baseline="-25000">
              <a:latin typeface="Ubuntu"/>
              <a:ea typeface="Ubuntu"/>
              <a:cs typeface="Ubuntu"/>
              <a:sym typeface="Ubuntu"/>
            </a:endParaRPr>
          </a:p>
        </p:txBody>
      </p:sp>
      <p:sp>
        <p:nvSpPr>
          <p:cNvPr id="989" name="Google Shape;989;p92"/>
          <p:cNvSpPr/>
          <p:nvPr/>
        </p:nvSpPr>
        <p:spPr>
          <a:xfrm>
            <a:off x="6483450" y="2628900"/>
            <a:ext cx="1453500" cy="8961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d(x</a:t>
            </a:r>
            <a:r>
              <a:rPr baseline="-25000" lang="en">
                <a:latin typeface="Ubuntu"/>
                <a:ea typeface="Ubuntu"/>
                <a:cs typeface="Ubuntu"/>
                <a:sym typeface="Ubuntu"/>
              </a:rPr>
              <a:t>1</a:t>
            </a:r>
            <a:r>
              <a:rPr lang="en">
                <a:latin typeface="Ubuntu"/>
                <a:ea typeface="Ubuntu"/>
                <a:cs typeface="Ubuntu"/>
                <a:sym typeface="Ubuntu"/>
              </a:rPr>
              <a:t>,x</a:t>
            </a:r>
            <a:r>
              <a:rPr baseline="-25000" lang="en">
                <a:latin typeface="Ubuntu"/>
                <a:ea typeface="Ubuntu"/>
                <a:cs typeface="Ubuntu"/>
                <a:sym typeface="Ubuntu"/>
              </a:rPr>
              <a:t>2</a:t>
            </a:r>
            <a:r>
              <a:rPr lang="en">
                <a:latin typeface="Ubuntu"/>
                <a:ea typeface="Ubuntu"/>
                <a:cs typeface="Ubuntu"/>
                <a:sym typeface="Ubuntu"/>
              </a:rPr>
              <a:t>)</a:t>
            </a:r>
            <a:endParaRPr>
              <a:latin typeface="Ubuntu"/>
              <a:ea typeface="Ubuntu"/>
              <a:cs typeface="Ubuntu"/>
              <a:sym typeface="Ubuntu"/>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5" name="Google Shape;995;p93"/>
          <p:cNvSpPr txBox="1"/>
          <p:nvPr/>
        </p:nvSpPr>
        <p:spPr>
          <a:xfrm>
            <a:off x="25950" y="25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80B9"/>
                </a:solidFill>
                <a:latin typeface="Ubuntu"/>
                <a:ea typeface="Ubuntu"/>
                <a:cs typeface="Ubuntu"/>
                <a:sym typeface="Ubuntu"/>
              </a:rPr>
              <a:t>Pairwise Ranking Loss</a:t>
            </a:r>
            <a:endParaRPr b="1" sz="2800">
              <a:solidFill>
                <a:srgbClr val="2980B9"/>
              </a:solidFill>
              <a:latin typeface="Ubuntu"/>
              <a:ea typeface="Ubuntu"/>
              <a:cs typeface="Ubuntu"/>
              <a:sym typeface="Ubuntu"/>
            </a:endParaRPr>
          </a:p>
        </p:txBody>
      </p:sp>
      <p:sp>
        <p:nvSpPr>
          <p:cNvPr id="996" name="Google Shape;996;p93"/>
          <p:cNvSpPr txBox="1"/>
          <p:nvPr/>
        </p:nvSpPr>
        <p:spPr>
          <a:xfrm>
            <a:off x="66800" y="4593050"/>
            <a:ext cx="81312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Source</a:t>
            </a:r>
            <a:r>
              <a:rPr lang="en" sz="1200">
                <a:latin typeface="Ubuntu"/>
                <a:ea typeface="Ubuntu"/>
                <a:cs typeface="Ubuntu"/>
                <a:sym typeface="Ubuntu"/>
              </a:rPr>
              <a:t>: Raul Gómez, </a:t>
            </a:r>
            <a:r>
              <a:rPr lang="en" sz="1200" u="sng">
                <a:solidFill>
                  <a:schemeClr val="hlink"/>
                </a:solidFill>
                <a:latin typeface="Ubuntu"/>
                <a:ea typeface="Ubuntu"/>
                <a:cs typeface="Ubuntu"/>
                <a:sym typeface="Ubuntu"/>
                <a:hlinkClick r:id="rId3"/>
              </a:rPr>
              <a:t>“Understanding Ranking Loss, Contrastive Loss, Margin Loss, Triplet Loss, Hinge Loss and all those confusing names”</a:t>
            </a:r>
            <a:r>
              <a:rPr lang="en" sz="1200">
                <a:latin typeface="Ubuntu"/>
                <a:ea typeface="Ubuntu"/>
                <a:cs typeface="Ubuntu"/>
                <a:sym typeface="Ubuntu"/>
              </a:rPr>
              <a:t> (2019)</a:t>
            </a:r>
            <a:endParaRPr sz="1200">
              <a:latin typeface="Ubuntu"/>
              <a:ea typeface="Ubuntu"/>
              <a:cs typeface="Ubuntu"/>
              <a:sym typeface="Ubuntu"/>
            </a:endParaRPr>
          </a:p>
        </p:txBody>
      </p:sp>
      <p:pic>
        <p:nvPicPr>
          <p:cNvPr id="997" name="Google Shape;997;p93"/>
          <p:cNvPicPr preferRelativeResize="0"/>
          <p:nvPr/>
        </p:nvPicPr>
        <p:blipFill>
          <a:blip r:embed="rId4">
            <a:alphaModFix/>
          </a:blip>
          <a:stretch>
            <a:fillRect/>
          </a:stretch>
        </p:blipFill>
        <p:spPr>
          <a:xfrm>
            <a:off x="1543038" y="608150"/>
            <a:ext cx="5486401" cy="397459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94"/>
          <p:cNvPicPr preferRelativeResize="0"/>
          <p:nvPr/>
        </p:nvPicPr>
        <p:blipFill>
          <a:blip r:embed="rId3">
            <a:alphaModFix/>
          </a:blip>
          <a:stretch>
            <a:fillRect/>
          </a:stretch>
        </p:blipFill>
        <p:spPr>
          <a:xfrm>
            <a:off x="2688088" y="1298850"/>
            <a:ext cx="4572000" cy="445770"/>
          </a:xfrm>
          <a:prstGeom prst="rect">
            <a:avLst/>
          </a:prstGeom>
          <a:noFill/>
          <a:ln>
            <a:noFill/>
          </a:ln>
        </p:spPr>
      </p:pic>
      <p:pic>
        <p:nvPicPr>
          <p:cNvPr descr="hinge.png" id="1003" name="Google Shape;1003;p94"/>
          <p:cNvPicPr preferRelativeResize="0"/>
          <p:nvPr/>
        </p:nvPicPr>
        <p:blipFill>
          <a:blip r:embed="rId4">
            <a:alphaModFix/>
          </a:blip>
          <a:stretch>
            <a:fillRect/>
          </a:stretch>
        </p:blipFill>
        <p:spPr>
          <a:xfrm>
            <a:off x="2044125" y="1995250"/>
            <a:ext cx="3684150" cy="2947325"/>
          </a:xfrm>
          <a:prstGeom prst="rect">
            <a:avLst/>
          </a:prstGeom>
          <a:noFill/>
          <a:ln>
            <a:noFill/>
          </a:ln>
        </p:spPr>
      </p:pic>
      <p:sp>
        <p:nvSpPr>
          <p:cNvPr id="1004" name="Google Shape;1004;p94"/>
          <p:cNvSpPr txBox="1"/>
          <p:nvPr/>
        </p:nvSpPr>
        <p:spPr>
          <a:xfrm>
            <a:off x="4082875" y="2988600"/>
            <a:ext cx="11085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Margin: m</a:t>
            </a:r>
            <a:endParaRPr>
              <a:solidFill>
                <a:srgbClr val="CC0000"/>
              </a:solidFill>
              <a:latin typeface="Ubuntu"/>
              <a:ea typeface="Ubuntu"/>
              <a:cs typeface="Ubuntu"/>
              <a:sym typeface="Ubuntu"/>
            </a:endParaRPr>
          </a:p>
        </p:txBody>
      </p:sp>
      <p:sp>
        <p:nvSpPr>
          <p:cNvPr id="1005" name="Google Shape;1005;p94"/>
          <p:cNvSpPr/>
          <p:nvPr/>
        </p:nvSpPr>
        <p:spPr>
          <a:xfrm>
            <a:off x="3564550" y="3331525"/>
            <a:ext cx="558225" cy="869225"/>
          </a:xfrm>
          <a:custGeom>
            <a:rect b="b" l="l" r="r" t="t"/>
            <a:pathLst>
              <a:path extrusionOk="0" h="34769" w="22329">
                <a:moveTo>
                  <a:pt x="22329" y="0"/>
                </a:moveTo>
                <a:cubicBezTo>
                  <a:pt x="20065" y="13586"/>
                  <a:pt x="11019" y="26505"/>
                  <a:pt x="0" y="34769"/>
                </a:cubicBezTo>
              </a:path>
            </a:pathLst>
          </a:custGeom>
          <a:noFill/>
          <a:ln cap="flat" cmpd="sng" w="9525">
            <a:solidFill>
              <a:srgbClr val="CC0000"/>
            </a:solidFill>
            <a:prstDash val="solid"/>
            <a:round/>
            <a:headEnd len="med" w="med" type="none"/>
            <a:tailEnd len="med" w="med" type="triangle"/>
          </a:ln>
        </p:spPr>
      </p:sp>
      <p:sp>
        <p:nvSpPr>
          <p:cNvPr id="1006" name="Google Shape;1006;p94"/>
          <p:cNvSpPr txBox="1"/>
          <p:nvPr/>
        </p:nvSpPr>
        <p:spPr>
          <a:xfrm>
            <a:off x="6300700" y="1888175"/>
            <a:ext cx="21612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Ubuntu"/>
                <a:ea typeface="Ubuntu"/>
                <a:cs typeface="Ubuntu"/>
                <a:sym typeface="Ubuntu"/>
              </a:rPr>
              <a:t>Hinge loss</a:t>
            </a:r>
            <a:endParaRPr>
              <a:solidFill>
                <a:srgbClr val="CC0000"/>
              </a:solidFill>
              <a:latin typeface="Ubuntu"/>
              <a:ea typeface="Ubuntu"/>
              <a:cs typeface="Ubuntu"/>
              <a:sym typeface="Ubuntu"/>
            </a:endParaRPr>
          </a:p>
        </p:txBody>
      </p:sp>
      <p:sp>
        <p:nvSpPr>
          <p:cNvPr id="1007" name="Google Shape;1007;p94"/>
          <p:cNvSpPr/>
          <p:nvPr/>
        </p:nvSpPr>
        <p:spPr>
          <a:xfrm>
            <a:off x="5700479" y="1744625"/>
            <a:ext cx="647150" cy="361700"/>
          </a:xfrm>
          <a:custGeom>
            <a:rect b="b" l="l" r="r" t="t"/>
            <a:pathLst>
              <a:path extrusionOk="0" h="14468" w="25886">
                <a:moveTo>
                  <a:pt x="25886" y="14354"/>
                </a:moveTo>
                <a:cubicBezTo>
                  <a:pt x="17822" y="14738"/>
                  <a:pt x="8670" y="13867"/>
                  <a:pt x="2282" y="8931"/>
                </a:cubicBezTo>
                <a:cubicBezTo>
                  <a:pt x="-146" y="7055"/>
                  <a:pt x="49" y="3069"/>
                  <a:pt x="49" y="0"/>
                </a:cubicBezTo>
              </a:path>
            </a:pathLst>
          </a:custGeom>
          <a:noFill/>
          <a:ln cap="flat" cmpd="sng" w="9525">
            <a:solidFill>
              <a:srgbClr val="CC0000"/>
            </a:solidFill>
            <a:prstDash val="solid"/>
            <a:round/>
            <a:headEnd len="med" w="med" type="none"/>
            <a:tailEnd len="med" w="med" type="triangle"/>
          </a:ln>
        </p:spPr>
      </p:sp>
      <p:sp>
        <p:nvSpPr>
          <p:cNvPr id="1008" name="Google Shape;1008;p94"/>
          <p:cNvSpPr txBox="1"/>
          <p:nvPr/>
        </p:nvSpPr>
        <p:spPr>
          <a:xfrm>
            <a:off x="251500" y="769850"/>
            <a:ext cx="8625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Only negative (N) pairs </a:t>
            </a:r>
            <a:r>
              <a:rPr lang="en" sz="1800">
                <a:solidFill>
                  <a:schemeClr val="dk1"/>
                </a:solidFill>
                <a:latin typeface="Ubuntu"/>
                <a:ea typeface="Ubuntu"/>
                <a:cs typeface="Ubuntu"/>
                <a:sym typeface="Ubuntu"/>
              </a:rPr>
              <a:t>(x1,x2)</a:t>
            </a:r>
            <a:r>
              <a:rPr lang="en" sz="1800">
                <a:latin typeface="Ubuntu"/>
                <a:ea typeface="Ubuntu"/>
                <a:cs typeface="Ubuntu"/>
                <a:sym typeface="Ubuntu"/>
              </a:rPr>
              <a:t> closer than a </a:t>
            </a:r>
            <a:r>
              <a:rPr b="1" lang="en" sz="1800" u="sng">
                <a:latin typeface="Ubuntu"/>
                <a:ea typeface="Ubuntu"/>
                <a:cs typeface="Ubuntu"/>
                <a:sym typeface="Ubuntu"/>
              </a:rPr>
              <a:t>margin m</a:t>
            </a:r>
            <a:r>
              <a:rPr lang="en" sz="1800">
                <a:latin typeface="Ubuntu"/>
                <a:ea typeface="Ubuntu"/>
                <a:cs typeface="Ubuntu"/>
                <a:sym typeface="Ubuntu"/>
              </a:rPr>
              <a:t> contribute to the penalty.</a:t>
            </a:r>
            <a:endParaRPr sz="1800">
              <a:latin typeface="Ubuntu"/>
              <a:ea typeface="Ubuntu"/>
              <a:cs typeface="Ubuntu"/>
              <a:sym typeface="Ubuntu"/>
            </a:endParaRPr>
          </a:p>
        </p:txBody>
      </p:sp>
      <p:sp>
        <p:nvSpPr>
          <p:cNvPr id="1009" name="Google Shape;1009;p94"/>
          <p:cNvSpPr txBox="1"/>
          <p:nvPr/>
        </p:nvSpPr>
        <p:spPr>
          <a:xfrm>
            <a:off x="5792600" y="2590275"/>
            <a:ext cx="3228600" cy="1359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800" u="sng">
                <a:solidFill>
                  <a:schemeClr val="dk1"/>
                </a:solidFill>
                <a:latin typeface="Ubuntu"/>
                <a:ea typeface="Ubuntu"/>
                <a:cs typeface="Ubuntu"/>
                <a:sym typeface="Ubuntu"/>
              </a:rPr>
              <a:t>Intuition</a:t>
            </a:r>
            <a:r>
              <a:rPr lang="en" sz="1800">
                <a:solidFill>
                  <a:schemeClr val="dk1"/>
                </a:solidFill>
                <a:latin typeface="Ubuntu"/>
                <a:ea typeface="Ubuntu"/>
                <a:cs typeface="Ubuntu"/>
                <a:sym typeface="Ubuntu"/>
              </a:rPr>
              <a:t>: there is nothing new to learn from those </a:t>
            </a:r>
            <a:r>
              <a:rPr b="1" lang="en" sz="1800">
                <a:solidFill>
                  <a:schemeClr val="dk1"/>
                </a:solidFill>
                <a:latin typeface="Ubuntu"/>
                <a:ea typeface="Ubuntu"/>
                <a:cs typeface="Ubuntu"/>
                <a:sym typeface="Ubuntu"/>
              </a:rPr>
              <a:t>easy negative</a:t>
            </a:r>
            <a:r>
              <a:rPr lang="en" sz="1800">
                <a:solidFill>
                  <a:schemeClr val="dk1"/>
                </a:solidFill>
                <a:latin typeface="Ubuntu"/>
                <a:ea typeface="Ubuntu"/>
                <a:cs typeface="Ubuntu"/>
                <a:sym typeface="Ubuntu"/>
              </a:rPr>
              <a:t> pairs which are already far enough.</a:t>
            </a:r>
            <a:endParaRPr b="1" sz="1800">
              <a:latin typeface="Ubuntu"/>
              <a:ea typeface="Ubuntu"/>
              <a:cs typeface="Ubuntu"/>
              <a:sym typeface="Ubuntu"/>
            </a:endParaRPr>
          </a:p>
        </p:txBody>
      </p:sp>
      <p:sp>
        <p:nvSpPr>
          <p:cNvPr id="1010" name="Google Shape;1010;p94"/>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1" name="Google Shape;1011;p94"/>
          <p:cNvSpPr txBox="1"/>
          <p:nvPr/>
        </p:nvSpPr>
        <p:spPr>
          <a:xfrm>
            <a:off x="25950" y="25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80B9"/>
                </a:solidFill>
                <a:latin typeface="Ubuntu"/>
                <a:ea typeface="Ubuntu"/>
                <a:cs typeface="Ubuntu"/>
                <a:sym typeface="Ubuntu"/>
              </a:rPr>
              <a:t>Hinge or margin-based loss</a:t>
            </a:r>
            <a:endParaRPr b="1" sz="2800">
              <a:solidFill>
                <a:srgbClr val="2980B9"/>
              </a:solidFill>
              <a:latin typeface="Ubuntu"/>
              <a:ea typeface="Ubuntu"/>
              <a:cs typeface="Ubuntu"/>
              <a:sym typeface="Ubuntu"/>
            </a:endParaRPr>
          </a:p>
        </p:txBody>
      </p:sp>
      <p:pic>
        <p:nvPicPr>
          <p:cNvPr id="1012" name="Google Shape;1012;p94"/>
          <p:cNvPicPr preferRelativeResize="0"/>
          <p:nvPr/>
        </p:nvPicPr>
        <p:blipFill>
          <a:blip r:embed="rId5">
            <a:alphaModFix/>
          </a:blip>
          <a:stretch>
            <a:fillRect/>
          </a:stretch>
        </p:blipFill>
        <p:spPr>
          <a:xfrm>
            <a:off x="-76200" y="2006200"/>
            <a:ext cx="2299100" cy="2299100"/>
          </a:xfrm>
          <a:prstGeom prst="rect">
            <a:avLst/>
          </a:prstGeom>
          <a:noFill/>
          <a:ln>
            <a:noFill/>
          </a:ln>
        </p:spPr>
      </p:pic>
      <p:sp>
        <p:nvSpPr>
          <p:cNvPr id="1013" name="Google Shape;1013;p94"/>
          <p:cNvSpPr txBox="1"/>
          <p:nvPr/>
        </p:nvSpPr>
        <p:spPr>
          <a:xfrm>
            <a:off x="354400" y="4401625"/>
            <a:ext cx="14106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A hinge</a:t>
            </a:r>
            <a:endParaRPr>
              <a:latin typeface="Ubuntu"/>
              <a:ea typeface="Ubuntu"/>
              <a:cs typeface="Ubuntu"/>
              <a:sym typeface="Ubuntu"/>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7" name="Shape 1017"/>
        <p:cNvGrpSpPr/>
        <p:nvPr/>
      </p:nvGrpSpPr>
      <p:grpSpPr>
        <a:xfrm>
          <a:off x="0" y="0"/>
          <a:ext cx="0" cy="0"/>
          <a:chOff x="0" y="0"/>
          <a:chExt cx="0" cy="0"/>
        </a:xfrm>
      </p:grpSpPr>
      <p:sp>
        <p:nvSpPr>
          <p:cNvPr id="1018" name="Google Shape;1018;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9" name="Google Shape;1019;p95"/>
          <p:cNvSpPr txBox="1"/>
          <p:nvPr/>
        </p:nvSpPr>
        <p:spPr>
          <a:xfrm>
            <a:off x="25950" y="25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80B9"/>
                </a:solidFill>
                <a:latin typeface="Ubuntu"/>
                <a:ea typeface="Ubuntu"/>
                <a:cs typeface="Ubuntu"/>
                <a:sym typeface="Ubuntu"/>
              </a:rPr>
              <a:t>Pairwise Ranking Loss</a:t>
            </a:r>
            <a:endParaRPr b="1" sz="2800">
              <a:solidFill>
                <a:srgbClr val="2980B9"/>
              </a:solidFill>
              <a:latin typeface="Ubuntu"/>
              <a:ea typeface="Ubuntu"/>
              <a:cs typeface="Ubuntu"/>
              <a:sym typeface="Ubuntu"/>
            </a:endParaRPr>
          </a:p>
        </p:txBody>
      </p:sp>
      <p:sp>
        <p:nvSpPr>
          <p:cNvPr id="1020" name="Google Shape;1020;p95"/>
          <p:cNvSpPr txBox="1"/>
          <p:nvPr/>
        </p:nvSpPr>
        <p:spPr>
          <a:xfrm>
            <a:off x="66800" y="4593050"/>
            <a:ext cx="81312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Source</a:t>
            </a:r>
            <a:r>
              <a:rPr lang="en" sz="1200">
                <a:latin typeface="Ubuntu"/>
                <a:ea typeface="Ubuntu"/>
                <a:cs typeface="Ubuntu"/>
                <a:sym typeface="Ubuntu"/>
              </a:rPr>
              <a:t>: Raul Gómez, </a:t>
            </a:r>
            <a:r>
              <a:rPr lang="en" sz="1200" u="sng">
                <a:solidFill>
                  <a:schemeClr val="hlink"/>
                </a:solidFill>
                <a:latin typeface="Ubuntu"/>
                <a:ea typeface="Ubuntu"/>
                <a:cs typeface="Ubuntu"/>
                <a:sym typeface="Ubuntu"/>
                <a:hlinkClick r:id="rId3"/>
              </a:rPr>
              <a:t>“Understanding Ranking Loss, Contrastive Loss, Margin Loss, Triplet Loss, Hinge Loss and all those confusing names”</a:t>
            </a:r>
            <a:r>
              <a:rPr lang="en" sz="1200">
                <a:latin typeface="Ubuntu"/>
                <a:ea typeface="Ubuntu"/>
                <a:cs typeface="Ubuntu"/>
                <a:sym typeface="Ubuntu"/>
              </a:rPr>
              <a:t> (2019)</a:t>
            </a:r>
            <a:endParaRPr sz="1200">
              <a:latin typeface="Ubuntu"/>
              <a:ea typeface="Ubuntu"/>
              <a:cs typeface="Ubuntu"/>
              <a:sym typeface="Ubuntu"/>
            </a:endParaRPr>
          </a:p>
        </p:txBody>
      </p:sp>
      <p:pic>
        <p:nvPicPr>
          <p:cNvPr id="1021" name="Google Shape;1021;p95"/>
          <p:cNvPicPr preferRelativeResize="0"/>
          <p:nvPr/>
        </p:nvPicPr>
        <p:blipFill>
          <a:blip r:embed="rId4">
            <a:alphaModFix/>
          </a:blip>
          <a:stretch>
            <a:fillRect/>
          </a:stretch>
        </p:blipFill>
        <p:spPr>
          <a:xfrm>
            <a:off x="1387775" y="790288"/>
            <a:ext cx="4571999" cy="514350"/>
          </a:xfrm>
          <a:prstGeom prst="rect">
            <a:avLst/>
          </a:prstGeom>
          <a:noFill/>
          <a:ln>
            <a:noFill/>
          </a:ln>
        </p:spPr>
      </p:pic>
      <p:sp>
        <p:nvSpPr>
          <p:cNvPr id="1022" name="Google Shape;1022;p95"/>
          <p:cNvSpPr/>
          <p:nvPr/>
        </p:nvSpPr>
        <p:spPr>
          <a:xfrm>
            <a:off x="6012750" y="924400"/>
            <a:ext cx="1935600" cy="4599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Hinge loss</a:t>
            </a:r>
            <a:endParaRPr>
              <a:latin typeface="Ubuntu"/>
              <a:ea typeface="Ubuntu"/>
              <a:cs typeface="Ubuntu"/>
              <a:sym typeface="Ubuntu"/>
            </a:endParaRPr>
          </a:p>
        </p:txBody>
      </p:sp>
      <p:sp>
        <p:nvSpPr>
          <p:cNvPr id="1023" name="Google Shape;1023;p95"/>
          <p:cNvSpPr txBox="1"/>
          <p:nvPr/>
        </p:nvSpPr>
        <p:spPr>
          <a:xfrm>
            <a:off x="370950" y="1602500"/>
            <a:ext cx="8101500" cy="76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Ubuntu"/>
                <a:ea typeface="Ubuntu"/>
                <a:cs typeface="Ubuntu"/>
                <a:sym typeface="Ubuntu"/>
              </a:rPr>
              <a:t>Only those </a:t>
            </a:r>
            <a:r>
              <a:rPr lang="en" sz="1800">
                <a:solidFill>
                  <a:srgbClr val="FF0000"/>
                </a:solidFill>
                <a:latin typeface="Ubuntu"/>
                <a:ea typeface="Ubuntu"/>
                <a:cs typeface="Ubuntu"/>
                <a:sym typeface="Ubuntu"/>
              </a:rPr>
              <a:t>hard negative pairs (r</a:t>
            </a:r>
            <a:r>
              <a:rPr baseline="-25000" lang="en" sz="1800">
                <a:solidFill>
                  <a:srgbClr val="FF0000"/>
                </a:solidFill>
                <a:latin typeface="Ubuntu"/>
                <a:ea typeface="Ubuntu"/>
                <a:cs typeface="Ubuntu"/>
                <a:sym typeface="Ubuntu"/>
              </a:rPr>
              <a:t>a</a:t>
            </a:r>
            <a:r>
              <a:rPr lang="en" sz="1800">
                <a:solidFill>
                  <a:srgbClr val="FF0000"/>
                </a:solidFill>
                <a:latin typeface="Ubuntu"/>
                <a:ea typeface="Ubuntu"/>
                <a:cs typeface="Ubuntu"/>
                <a:sym typeface="Ubuntu"/>
              </a:rPr>
              <a:t>,r</a:t>
            </a:r>
            <a:r>
              <a:rPr baseline="-25000" lang="en" sz="1800">
                <a:solidFill>
                  <a:srgbClr val="FF0000"/>
                </a:solidFill>
                <a:latin typeface="Ubuntu"/>
                <a:ea typeface="Ubuntu"/>
                <a:cs typeface="Ubuntu"/>
                <a:sym typeface="Ubuntu"/>
              </a:rPr>
              <a:t>n</a:t>
            </a:r>
            <a:r>
              <a:rPr lang="en" sz="1800">
                <a:solidFill>
                  <a:srgbClr val="FF0000"/>
                </a:solidFill>
                <a:latin typeface="Ubuntu"/>
                <a:ea typeface="Ubuntu"/>
                <a:cs typeface="Ubuntu"/>
                <a:sym typeface="Ubuntu"/>
              </a:rPr>
              <a:t>)</a:t>
            </a:r>
            <a:r>
              <a:rPr lang="en" sz="1800">
                <a:latin typeface="Ubuntu"/>
                <a:ea typeface="Ubuntu"/>
                <a:cs typeface="Ubuntu"/>
                <a:sym typeface="Ubuntu"/>
              </a:rPr>
              <a:t> closer than the margin (m) will contribute to the training.</a:t>
            </a:r>
            <a:endParaRPr sz="1800" u="sng">
              <a:latin typeface="Ubuntu"/>
              <a:ea typeface="Ubuntu"/>
              <a:cs typeface="Ubuntu"/>
              <a:sym typeface="Ubuntu"/>
            </a:endParaRPr>
          </a:p>
        </p:txBody>
      </p:sp>
      <p:sp>
        <p:nvSpPr>
          <p:cNvPr id="1024" name="Google Shape;1024;p95"/>
          <p:cNvSpPr txBox="1"/>
          <p:nvPr/>
        </p:nvSpPr>
        <p:spPr>
          <a:xfrm>
            <a:off x="368850" y="2707400"/>
            <a:ext cx="8101500" cy="76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Ubuntu"/>
                <a:ea typeface="Ubuntu"/>
                <a:cs typeface="Ubuntu"/>
                <a:sym typeface="Ubuntu"/>
              </a:rPr>
              <a:t>The expression could be formulated considering pairs (r</a:t>
            </a:r>
            <a:r>
              <a:rPr baseline="-25000" lang="en" sz="1800">
                <a:latin typeface="Ubuntu"/>
                <a:ea typeface="Ubuntu"/>
                <a:cs typeface="Ubuntu"/>
                <a:sym typeface="Ubuntu"/>
              </a:rPr>
              <a:t>0</a:t>
            </a:r>
            <a:r>
              <a:rPr lang="en" sz="1800">
                <a:latin typeface="Ubuntu"/>
                <a:ea typeface="Ubuntu"/>
                <a:cs typeface="Ubuntu"/>
                <a:sym typeface="Ubuntu"/>
              </a:rPr>
              <a:t>,r</a:t>
            </a:r>
            <a:r>
              <a:rPr baseline="-25000" lang="en" sz="1800">
                <a:latin typeface="Ubuntu"/>
                <a:ea typeface="Ubuntu"/>
                <a:cs typeface="Ubuntu"/>
                <a:sym typeface="Ubuntu"/>
              </a:rPr>
              <a:t>1</a:t>
            </a:r>
            <a:r>
              <a:rPr lang="en" sz="1800">
                <a:latin typeface="Ubuntu"/>
                <a:ea typeface="Ubuntu"/>
                <a:cs typeface="Ubuntu"/>
                <a:sym typeface="Ubuntu"/>
              </a:rPr>
              <a:t>), and y as a binary flag (0,1) as:</a:t>
            </a:r>
            <a:endParaRPr sz="1800" u="sng">
              <a:latin typeface="Ubuntu"/>
              <a:ea typeface="Ubuntu"/>
              <a:cs typeface="Ubuntu"/>
              <a:sym typeface="Ubuntu"/>
            </a:endParaRPr>
          </a:p>
        </p:txBody>
      </p:sp>
      <p:pic>
        <p:nvPicPr>
          <p:cNvPr id="1025" name="Google Shape;1025;p95"/>
          <p:cNvPicPr preferRelativeResize="0"/>
          <p:nvPr/>
        </p:nvPicPr>
        <p:blipFill>
          <a:blip r:embed="rId5">
            <a:alphaModFix/>
          </a:blip>
          <a:stretch>
            <a:fillRect/>
          </a:stretch>
        </p:blipFill>
        <p:spPr>
          <a:xfrm>
            <a:off x="1221300" y="3812300"/>
            <a:ext cx="6400800" cy="27736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1" name="Google Shape;1031;p96"/>
          <p:cNvSpPr txBox="1"/>
          <p:nvPr/>
        </p:nvSpPr>
        <p:spPr>
          <a:xfrm>
            <a:off x="25950" y="25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80B9"/>
                </a:solidFill>
                <a:latin typeface="Ubuntu"/>
                <a:ea typeface="Ubuntu"/>
                <a:cs typeface="Ubuntu"/>
                <a:sym typeface="Ubuntu"/>
              </a:rPr>
              <a:t>Triplet Ranking Loss</a:t>
            </a:r>
            <a:endParaRPr b="1" sz="2800">
              <a:solidFill>
                <a:srgbClr val="2980B9"/>
              </a:solidFill>
              <a:latin typeface="Ubuntu"/>
              <a:ea typeface="Ubuntu"/>
              <a:cs typeface="Ubuntu"/>
              <a:sym typeface="Ubuntu"/>
            </a:endParaRPr>
          </a:p>
        </p:txBody>
      </p:sp>
      <p:sp>
        <p:nvSpPr>
          <p:cNvPr id="1032" name="Google Shape;1032;p96"/>
          <p:cNvSpPr txBox="1"/>
          <p:nvPr/>
        </p:nvSpPr>
        <p:spPr>
          <a:xfrm>
            <a:off x="66800" y="4593050"/>
            <a:ext cx="81312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Source</a:t>
            </a:r>
            <a:r>
              <a:rPr lang="en" sz="1200">
                <a:latin typeface="Ubuntu"/>
                <a:ea typeface="Ubuntu"/>
                <a:cs typeface="Ubuntu"/>
                <a:sym typeface="Ubuntu"/>
              </a:rPr>
              <a:t>: Raul Gómez, </a:t>
            </a:r>
            <a:r>
              <a:rPr lang="en" sz="1200" u="sng">
                <a:solidFill>
                  <a:schemeClr val="hlink"/>
                </a:solidFill>
                <a:latin typeface="Ubuntu"/>
                <a:ea typeface="Ubuntu"/>
                <a:cs typeface="Ubuntu"/>
                <a:sym typeface="Ubuntu"/>
                <a:hlinkClick r:id="rId3"/>
              </a:rPr>
              <a:t>“Understanding Ranking Loss, Contrastive Loss, Margin Loss, Triplet Loss, Hinge Loss and all those confusing names”</a:t>
            </a:r>
            <a:r>
              <a:rPr lang="en" sz="1200">
                <a:latin typeface="Ubuntu"/>
                <a:ea typeface="Ubuntu"/>
                <a:cs typeface="Ubuntu"/>
                <a:sym typeface="Ubuntu"/>
              </a:rPr>
              <a:t> (2019)</a:t>
            </a:r>
            <a:endParaRPr sz="1200">
              <a:latin typeface="Ubuntu"/>
              <a:ea typeface="Ubuntu"/>
              <a:cs typeface="Ubuntu"/>
              <a:sym typeface="Ubuntu"/>
            </a:endParaRPr>
          </a:p>
        </p:txBody>
      </p:sp>
      <p:pic>
        <p:nvPicPr>
          <p:cNvPr id="1033" name="Google Shape;1033;p96"/>
          <p:cNvPicPr preferRelativeResize="0"/>
          <p:nvPr/>
        </p:nvPicPr>
        <p:blipFill>
          <a:blip r:embed="rId4">
            <a:alphaModFix/>
          </a:blip>
          <a:stretch>
            <a:fillRect/>
          </a:stretch>
        </p:blipFill>
        <p:spPr>
          <a:xfrm>
            <a:off x="825650" y="766763"/>
            <a:ext cx="7372350" cy="3609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9" name="Google Shape;1039;p97"/>
          <p:cNvSpPr txBox="1"/>
          <p:nvPr/>
        </p:nvSpPr>
        <p:spPr>
          <a:xfrm>
            <a:off x="25950" y="25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80B9"/>
                </a:solidFill>
                <a:latin typeface="Ubuntu"/>
                <a:ea typeface="Ubuntu"/>
                <a:cs typeface="Ubuntu"/>
                <a:sym typeface="Ubuntu"/>
              </a:rPr>
              <a:t>Triplet Ranking Loss</a:t>
            </a:r>
            <a:endParaRPr b="1" sz="2800">
              <a:solidFill>
                <a:srgbClr val="2980B9"/>
              </a:solidFill>
              <a:latin typeface="Ubuntu"/>
              <a:ea typeface="Ubuntu"/>
              <a:cs typeface="Ubuntu"/>
              <a:sym typeface="Ubuntu"/>
            </a:endParaRPr>
          </a:p>
        </p:txBody>
      </p:sp>
      <p:pic>
        <p:nvPicPr>
          <p:cNvPr id="1040" name="Google Shape;1040;p97"/>
          <p:cNvPicPr preferRelativeResize="0"/>
          <p:nvPr/>
        </p:nvPicPr>
        <p:blipFill>
          <a:blip r:embed="rId3">
            <a:alphaModFix/>
          </a:blip>
          <a:stretch>
            <a:fillRect/>
          </a:stretch>
        </p:blipFill>
        <p:spPr>
          <a:xfrm>
            <a:off x="1389200" y="870200"/>
            <a:ext cx="5486400" cy="297833"/>
          </a:xfrm>
          <a:prstGeom prst="rect">
            <a:avLst/>
          </a:prstGeom>
          <a:noFill/>
          <a:ln>
            <a:noFill/>
          </a:ln>
        </p:spPr>
      </p:pic>
      <p:sp>
        <p:nvSpPr>
          <p:cNvPr id="1041" name="Google Shape;1041;p97"/>
          <p:cNvSpPr txBox="1"/>
          <p:nvPr/>
        </p:nvSpPr>
        <p:spPr>
          <a:xfrm>
            <a:off x="370950" y="1754338"/>
            <a:ext cx="8101500" cy="1311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a:latin typeface="Ubuntu"/>
                <a:ea typeface="Ubuntu"/>
                <a:cs typeface="Ubuntu"/>
                <a:sym typeface="Ubuntu"/>
              </a:rPr>
              <a:t>Only those </a:t>
            </a:r>
            <a:r>
              <a:rPr b="1" lang="en" sz="1800">
                <a:solidFill>
                  <a:schemeClr val="dk1"/>
                </a:solidFill>
                <a:latin typeface="Ubuntu"/>
                <a:ea typeface="Ubuntu"/>
                <a:cs typeface="Ubuntu"/>
                <a:sym typeface="Ubuntu"/>
              </a:rPr>
              <a:t>triplets (r</a:t>
            </a:r>
            <a:r>
              <a:rPr b="1" baseline="-25000" lang="en" sz="1800">
                <a:solidFill>
                  <a:schemeClr val="dk1"/>
                </a:solidFill>
                <a:latin typeface="Ubuntu"/>
                <a:ea typeface="Ubuntu"/>
                <a:cs typeface="Ubuntu"/>
                <a:sym typeface="Ubuntu"/>
              </a:rPr>
              <a:t>a</a:t>
            </a:r>
            <a:r>
              <a:rPr b="1" lang="en" sz="1800">
                <a:solidFill>
                  <a:schemeClr val="dk1"/>
                </a:solidFill>
                <a:latin typeface="Ubuntu"/>
                <a:ea typeface="Ubuntu"/>
                <a:cs typeface="Ubuntu"/>
                <a:sym typeface="Ubuntu"/>
              </a:rPr>
              <a:t>,r</a:t>
            </a:r>
            <a:r>
              <a:rPr b="1" baseline="-25000" lang="en" sz="1800">
                <a:solidFill>
                  <a:schemeClr val="dk1"/>
                </a:solidFill>
                <a:latin typeface="Ubuntu"/>
                <a:ea typeface="Ubuntu"/>
                <a:cs typeface="Ubuntu"/>
                <a:sym typeface="Ubuntu"/>
              </a:rPr>
              <a:t>p</a:t>
            </a:r>
            <a:r>
              <a:rPr b="1" lang="en" sz="1800">
                <a:solidFill>
                  <a:schemeClr val="dk1"/>
                </a:solidFill>
                <a:latin typeface="Ubuntu"/>
                <a:ea typeface="Ubuntu"/>
                <a:cs typeface="Ubuntu"/>
                <a:sym typeface="Ubuntu"/>
              </a:rPr>
              <a:t>,r</a:t>
            </a:r>
            <a:r>
              <a:rPr b="1" baseline="-25000" lang="en" sz="1800">
                <a:solidFill>
                  <a:schemeClr val="dk1"/>
                </a:solidFill>
                <a:latin typeface="Ubuntu"/>
                <a:ea typeface="Ubuntu"/>
                <a:cs typeface="Ubuntu"/>
                <a:sym typeface="Ubuntu"/>
              </a:rPr>
              <a:t>n</a:t>
            </a:r>
            <a:r>
              <a:rPr b="1" lang="en" sz="1800">
                <a:solidFill>
                  <a:schemeClr val="dk1"/>
                </a:solidFill>
                <a:latin typeface="Ubuntu"/>
                <a:ea typeface="Ubuntu"/>
                <a:cs typeface="Ubuntu"/>
                <a:sym typeface="Ubuntu"/>
              </a:rPr>
              <a:t>)</a:t>
            </a:r>
            <a:r>
              <a:rPr lang="en" sz="1800">
                <a:latin typeface="Ubuntu"/>
                <a:ea typeface="Ubuntu"/>
                <a:cs typeface="Ubuntu"/>
                <a:sym typeface="Ubuntu"/>
              </a:rPr>
              <a:t> where…</a:t>
            </a:r>
            <a:endParaRPr sz="1800">
              <a:latin typeface="Ubuntu"/>
              <a:ea typeface="Ubuntu"/>
              <a:cs typeface="Ubuntu"/>
              <a:sym typeface="Ubuntu"/>
            </a:endParaRPr>
          </a:p>
          <a:p>
            <a:pPr indent="-342900" lvl="0" marL="457200" rtl="0" algn="just">
              <a:lnSpc>
                <a:spcPct val="115000"/>
              </a:lnSpc>
              <a:spcBef>
                <a:spcPts val="0"/>
              </a:spcBef>
              <a:spcAft>
                <a:spcPts val="0"/>
              </a:spcAft>
              <a:buSzPts val="1800"/>
              <a:buFont typeface="Ubuntu"/>
              <a:buChar char="●"/>
            </a:pPr>
            <a:r>
              <a:rPr lang="en" sz="1800">
                <a:latin typeface="Ubuntu"/>
                <a:ea typeface="Ubuntu"/>
                <a:cs typeface="Ubuntu"/>
                <a:sym typeface="Ubuntu"/>
              </a:rPr>
              <a:t>negative is closer to the anchor than the positive [ </a:t>
            </a:r>
            <a:r>
              <a:rPr lang="en" sz="1800">
                <a:solidFill>
                  <a:srgbClr val="6AA84F"/>
                </a:solidFill>
                <a:latin typeface="Ubuntu"/>
                <a:ea typeface="Ubuntu"/>
                <a:cs typeface="Ubuntu"/>
                <a:sym typeface="Ubuntu"/>
              </a:rPr>
              <a:t>d(r</a:t>
            </a:r>
            <a:r>
              <a:rPr baseline="-25000" lang="en" sz="1800">
                <a:solidFill>
                  <a:srgbClr val="6AA84F"/>
                </a:solidFill>
                <a:latin typeface="Ubuntu"/>
                <a:ea typeface="Ubuntu"/>
                <a:cs typeface="Ubuntu"/>
                <a:sym typeface="Ubuntu"/>
              </a:rPr>
              <a:t>a</a:t>
            </a:r>
            <a:r>
              <a:rPr lang="en" sz="1800">
                <a:solidFill>
                  <a:srgbClr val="6AA84F"/>
                </a:solidFill>
                <a:latin typeface="Ubuntu"/>
                <a:ea typeface="Ubuntu"/>
                <a:cs typeface="Ubuntu"/>
                <a:sym typeface="Ubuntu"/>
              </a:rPr>
              <a:t>,r</a:t>
            </a:r>
            <a:r>
              <a:rPr baseline="-25000" lang="en" sz="1800">
                <a:solidFill>
                  <a:srgbClr val="6AA84F"/>
                </a:solidFill>
                <a:latin typeface="Ubuntu"/>
                <a:ea typeface="Ubuntu"/>
                <a:cs typeface="Ubuntu"/>
                <a:sym typeface="Ubuntu"/>
              </a:rPr>
              <a:t>p</a:t>
            </a:r>
            <a:r>
              <a:rPr lang="en" sz="1800">
                <a:solidFill>
                  <a:srgbClr val="6AA84F"/>
                </a:solidFill>
                <a:latin typeface="Ubuntu"/>
                <a:ea typeface="Ubuntu"/>
                <a:cs typeface="Ubuntu"/>
                <a:sym typeface="Ubuntu"/>
              </a:rPr>
              <a:t>)</a:t>
            </a:r>
            <a:r>
              <a:rPr lang="en" sz="1800">
                <a:latin typeface="Ubuntu"/>
                <a:ea typeface="Ubuntu"/>
                <a:cs typeface="Ubuntu"/>
                <a:sym typeface="Ubuntu"/>
              </a:rPr>
              <a:t> - </a:t>
            </a:r>
            <a:r>
              <a:rPr lang="en" sz="1800">
                <a:solidFill>
                  <a:srgbClr val="FF0000"/>
                </a:solidFill>
                <a:latin typeface="Ubuntu"/>
                <a:ea typeface="Ubuntu"/>
                <a:cs typeface="Ubuntu"/>
                <a:sym typeface="Ubuntu"/>
              </a:rPr>
              <a:t>d(r</a:t>
            </a:r>
            <a:r>
              <a:rPr baseline="-25000" lang="en" sz="1800">
                <a:solidFill>
                  <a:srgbClr val="FF0000"/>
                </a:solidFill>
                <a:latin typeface="Ubuntu"/>
                <a:ea typeface="Ubuntu"/>
                <a:cs typeface="Ubuntu"/>
                <a:sym typeface="Ubuntu"/>
              </a:rPr>
              <a:t>a</a:t>
            </a:r>
            <a:r>
              <a:rPr lang="en" sz="1800">
                <a:solidFill>
                  <a:srgbClr val="FF0000"/>
                </a:solidFill>
                <a:latin typeface="Ubuntu"/>
                <a:ea typeface="Ubuntu"/>
                <a:cs typeface="Ubuntu"/>
                <a:sym typeface="Ubuntu"/>
              </a:rPr>
              <a:t>,r</a:t>
            </a:r>
            <a:r>
              <a:rPr baseline="-25000" lang="en" sz="1800">
                <a:solidFill>
                  <a:srgbClr val="FF0000"/>
                </a:solidFill>
                <a:latin typeface="Ubuntu"/>
                <a:ea typeface="Ubuntu"/>
                <a:cs typeface="Ubuntu"/>
                <a:sym typeface="Ubuntu"/>
              </a:rPr>
              <a:t>n</a:t>
            </a:r>
            <a:r>
              <a:rPr lang="en" sz="1800">
                <a:solidFill>
                  <a:srgbClr val="FF0000"/>
                </a:solidFill>
                <a:latin typeface="Ubuntu"/>
                <a:ea typeface="Ubuntu"/>
                <a:cs typeface="Ubuntu"/>
                <a:sym typeface="Ubuntu"/>
              </a:rPr>
              <a:t>)</a:t>
            </a:r>
            <a:r>
              <a:rPr lang="en" sz="1800">
                <a:latin typeface="Ubuntu"/>
                <a:ea typeface="Ubuntu"/>
                <a:cs typeface="Ubuntu"/>
                <a:sym typeface="Ubuntu"/>
              </a:rPr>
              <a:t> &gt; 0 ] , or </a:t>
            </a:r>
            <a:endParaRPr sz="1800">
              <a:latin typeface="Ubuntu"/>
              <a:ea typeface="Ubuntu"/>
              <a:cs typeface="Ubuntu"/>
              <a:sym typeface="Ubuntu"/>
            </a:endParaRPr>
          </a:p>
          <a:p>
            <a:pPr indent="-342900" lvl="0" marL="457200" rtl="0" algn="just">
              <a:lnSpc>
                <a:spcPct val="115000"/>
              </a:lnSpc>
              <a:spcBef>
                <a:spcPts val="0"/>
              </a:spcBef>
              <a:spcAft>
                <a:spcPts val="0"/>
              </a:spcAft>
              <a:buSzPts val="1800"/>
              <a:buFont typeface="Ubuntu"/>
              <a:buChar char="●"/>
            </a:pPr>
            <a:r>
              <a:rPr lang="en" sz="1800">
                <a:latin typeface="Ubuntu"/>
                <a:ea typeface="Ubuntu"/>
                <a:cs typeface="Ubuntu"/>
                <a:sym typeface="Ubuntu"/>
              </a:rPr>
              <a:t>relative distances are not apart enough [ </a:t>
            </a:r>
            <a:r>
              <a:rPr lang="en" sz="1800">
                <a:solidFill>
                  <a:srgbClr val="FF0000"/>
                </a:solidFill>
                <a:latin typeface="Ubuntu"/>
                <a:ea typeface="Ubuntu"/>
                <a:cs typeface="Ubuntu"/>
                <a:sym typeface="Ubuntu"/>
              </a:rPr>
              <a:t>d(r</a:t>
            </a:r>
            <a:r>
              <a:rPr baseline="-25000" lang="en" sz="1800">
                <a:solidFill>
                  <a:srgbClr val="FF0000"/>
                </a:solidFill>
                <a:latin typeface="Ubuntu"/>
                <a:ea typeface="Ubuntu"/>
                <a:cs typeface="Ubuntu"/>
                <a:sym typeface="Ubuntu"/>
              </a:rPr>
              <a:t>a</a:t>
            </a:r>
            <a:r>
              <a:rPr lang="en" sz="1800">
                <a:solidFill>
                  <a:srgbClr val="FF0000"/>
                </a:solidFill>
                <a:latin typeface="Ubuntu"/>
                <a:ea typeface="Ubuntu"/>
                <a:cs typeface="Ubuntu"/>
                <a:sym typeface="Ubuntu"/>
              </a:rPr>
              <a:t>,r</a:t>
            </a:r>
            <a:r>
              <a:rPr baseline="-25000" lang="en" sz="1800">
                <a:solidFill>
                  <a:srgbClr val="FF0000"/>
                </a:solidFill>
                <a:latin typeface="Ubuntu"/>
                <a:ea typeface="Ubuntu"/>
                <a:cs typeface="Ubuntu"/>
                <a:sym typeface="Ubuntu"/>
              </a:rPr>
              <a:t>n</a:t>
            </a:r>
            <a:r>
              <a:rPr lang="en" sz="1800">
                <a:solidFill>
                  <a:srgbClr val="FF0000"/>
                </a:solidFill>
                <a:latin typeface="Ubuntu"/>
                <a:ea typeface="Ubuntu"/>
                <a:cs typeface="Ubuntu"/>
                <a:sym typeface="Ubuntu"/>
              </a:rPr>
              <a:t>)</a:t>
            </a:r>
            <a:r>
              <a:rPr lang="en" sz="1800">
                <a:solidFill>
                  <a:schemeClr val="dk1"/>
                </a:solidFill>
                <a:latin typeface="Ubuntu"/>
                <a:ea typeface="Ubuntu"/>
                <a:cs typeface="Ubuntu"/>
                <a:sym typeface="Ubuntu"/>
              </a:rPr>
              <a:t> - </a:t>
            </a:r>
            <a:r>
              <a:rPr lang="en" sz="1800">
                <a:solidFill>
                  <a:srgbClr val="6AA84F"/>
                </a:solidFill>
                <a:latin typeface="Ubuntu"/>
                <a:ea typeface="Ubuntu"/>
                <a:cs typeface="Ubuntu"/>
                <a:sym typeface="Ubuntu"/>
              </a:rPr>
              <a:t>d(r</a:t>
            </a:r>
            <a:r>
              <a:rPr baseline="-25000" lang="en" sz="1800">
                <a:solidFill>
                  <a:srgbClr val="6AA84F"/>
                </a:solidFill>
                <a:latin typeface="Ubuntu"/>
                <a:ea typeface="Ubuntu"/>
                <a:cs typeface="Ubuntu"/>
                <a:sym typeface="Ubuntu"/>
              </a:rPr>
              <a:t>a</a:t>
            </a:r>
            <a:r>
              <a:rPr lang="en" sz="1800">
                <a:solidFill>
                  <a:srgbClr val="6AA84F"/>
                </a:solidFill>
                <a:latin typeface="Ubuntu"/>
                <a:ea typeface="Ubuntu"/>
                <a:cs typeface="Ubuntu"/>
                <a:sym typeface="Ubuntu"/>
              </a:rPr>
              <a:t>,r</a:t>
            </a:r>
            <a:r>
              <a:rPr baseline="-25000" lang="en" sz="1800">
                <a:solidFill>
                  <a:srgbClr val="6AA84F"/>
                </a:solidFill>
                <a:latin typeface="Ubuntu"/>
                <a:ea typeface="Ubuntu"/>
                <a:cs typeface="Ubuntu"/>
                <a:sym typeface="Ubuntu"/>
              </a:rPr>
              <a:t>p</a:t>
            </a:r>
            <a:r>
              <a:rPr lang="en" sz="1800">
                <a:solidFill>
                  <a:srgbClr val="6AA84F"/>
                </a:solidFill>
                <a:latin typeface="Ubuntu"/>
                <a:ea typeface="Ubuntu"/>
                <a:cs typeface="Ubuntu"/>
                <a:sym typeface="Ubuntu"/>
              </a:rPr>
              <a:t>)</a:t>
            </a:r>
            <a:r>
              <a:rPr lang="en" sz="1800">
                <a:solidFill>
                  <a:schemeClr val="dk1"/>
                </a:solidFill>
                <a:latin typeface="Ubuntu"/>
                <a:ea typeface="Ubuntu"/>
                <a:cs typeface="Ubuntu"/>
                <a:sym typeface="Ubuntu"/>
              </a:rPr>
              <a:t> &lt; m ]</a:t>
            </a:r>
            <a:endParaRPr sz="1800">
              <a:latin typeface="Ubuntu"/>
              <a:ea typeface="Ubuntu"/>
              <a:cs typeface="Ubuntu"/>
              <a:sym typeface="Ubuntu"/>
            </a:endParaRPr>
          </a:p>
          <a:p>
            <a:pPr indent="0" lvl="0" marL="0" rtl="0" algn="just">
              <a:lnSpc>
                <a:spcPct val="115000"/>
              </a:lnSpc>
              <a:spcBef>
                <a:spcPts val="0"/>
              </a:spcBef>
              <a:spcAft>
                <a:spcPts val="0"/>
              </a:spcAft>
              <a:buNone/>
            </a:pPr>
            <a:r>
              <a:rPr lang="en" sz="1800">
                <a:latin typeface="Ubuntu"/>
                <a:ea typeface="Ubuntu"/>
                <a:cs typeface="Ubuntu"/>
                <a:sym typeface="Ubuntu"/>
              </a:rPr>
              <a:t>....will contribute to the training.</a:t>
            </a:r>
            <a:endParaRPr sz="1800" u="sng">
              <a:latin typeface="Ubuntu"/>
              <a:ea typeface="Ubuntu"/>
              <a:cs typeface="Ubuntu"/>
              <a:sym typeface="Ubuntu"/>
            </a:endParaRPr>
          </a:p>
        </p:txBody>
      </p:sp>
      <p:sp>
        <p:nvSpPr>
          <p:cNvPr id="1042" name="Google Shape;1042;p97"/>
          <p:cNvSpPr txBox="1"/>
          <p:nvPr/>
        </p:nvSpPr>
        <p:spPr>
          <a:xfrm>
            <a:off x="4575475" y="1432275"/>
            <a:ext cx="2211900" cy="26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Relative distance</a:t>
            </a:r>
            <a:endParaRPr>
              <a:solidFill>
                <a:srgbClr val="FF6633"/>
              </a:solidFill>
              <a:latin typeface="Ubuntu"/>
              <a:ea typeface="Ubuntu"/>
              <a:cs typeface="Ubuntu"/>
              <a:sym typeface="Ubuntu"/>
            </a:endParaRPr>
          </a:p>
        </p:txBody>
      </p:sp>
      <p:sp>
        <p:nvSpPr>
          <p:cNvPr id="1043" name="Google Shape;1043;p97"/>
          <p:cNvSpPr/>
          <p:nvPr/>
        </p:nvSpPr>
        <p:spPr>
          <a:xfrm rot="-5400000">
            <a:off x="5522725" y="220775"/>
            <a:ext cx="317400" cy="2211900"/>
          </a:xfrm>
          <a:prstGeom prst="leftBrace">
            <a:avLst>
              <a:gd fmla="val 8333" name="adj1"/>
              <a:gd fmla="val 50000" name="adj2"/>
            </a:avLst>
          </a:prstGeom>
          <a:noFill/>
          <a:ln cap="flat" cmpd="sng" w="2857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4" name="Google Shape;1044;p97"/>
          <p:cNvPicPr preferRelativeResize="0"/>
          <p:nvPr/>
        </p:nvPicPr>
        <p:blipFill>
          <a:blip r:embed="rId4">
            <a:alphaModFix/>
          </a:blip>
          <a:stretch>
            <a:fillRect/>
          </a:stretch>
        </p:blipFill>
        <p:spPr>
          <a:xfrm>
            <a:off x="3651813" y="3431625"/>
            <a:ext cx="4335226" cy="1110900"/>
          </a:xfrm>
          <a:prstGeom prst="rect">
            <a:avLst/>
          </a:prstGeom>
          <a:noFill/>
          <a:ln>
            <a:noFill/>
          </a:ln>
        </p:spPr>
      </p:pic>
      <p:sp>
        <p:nvSpPr>
          <p:cNvPr id="1045" name="Google Shape;1045;p97"/>
          <p:cNvSpPr txBox="1"/>
          <p:nvPr/>
        </p:nvSpPr>
        <p:spPr>
          <a:xfrm>
            <a:off x="47025" y="4654550"/>
            <a:ext cx="85206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Ubuntu"/>
                <a:ea typeface="Ubuntu"/>
                <a:cs typeface="Ubuntu"/>
                <a:sym typeface="Ubuntu"/>
              </a:rPr>
              <a:t>#FaceNet</a:t>
            </a:r>
            <a:r>
              <a:rPr lang="en" sz="1200">
                <a:latin typeface="Ubuntu"/>
                <a:ea typeface="Ubuntu"/>
                <a:cs typeface="Ubuntu"/>
                <a:sym typeface="Ubuntu"/>
              </a:rPr>
              <a:t> Schroff, Florian, Dmitry Kalenichenko, and James Philbin. </a:t>
            </a:r>
            <a:r>
              <a:rPr lang="en" sz="1200" u="sng">
                <a:solidFill>
                  <a:schemeClr val="hlink"/>
                </a:solidFill>
                <a:latin typeface="Ubuntu"/>
                <a:ea typeface="Ubuntu"/>
                <a:cs typeface="Ubuntu"/>
                <a:sym typeface="Ubuntu"/>
                <a:hlinkClick r:id="rId5"/>
              </a:rPr>
              <a:t>"Facenet: A unified embedding for face recognition and clustering."</a:t>
            </a:r>
            <a:r>
              <a:rPr lang="en" sz="1200">
                <a:latin typeface="Ubuntu"/>
                <a:ea typeface="Ubuntu"/>
                <a:cs typeface="Ubuntu"/>
                <a:sym typeface="Ubuntu"/>
              </a:rPr>
              <a:t> CVPR 2015.</a:t>
            </a:r>
            <a:endParaRPr sz="1200">
              <a:latin typeface="Ubuntu"/>
              <a:ea typeface="Ubuntu"/>
              <a:cs typeface="Ubuntu"/>
              <a:sym typeface="Ubuntu"/>
            </a:endParaRPr>
          </a:p>
        </p:txBody>
      </p:sp>
      <p:sp>
        <p:nvSpPr>
          <p:cNvPr id="1046" name="Google Shape;1046;p97"/>
          <p:cNvSpPr/>
          <p:nvPr/>
        </p:nvSpPr>
        <p:spPr>
          <a:xfrm>
            <a:off x="529175" y="3499550"/>
            <a:ext cx="2737500" cy="9243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Example of learning from a wrongly labeled triplet</a:t>
            </a:r>
            <a:endParaRPr>
              <a:solidFill>
                <a:srgbClr val="FF6633"/>
              </a:solidFill>
              <a:latin typeface="Ubuntu"/>
              <a:ea typeface="Ubuntu"/>
              <a:cs typeface="Ubuntu"/>
              <a:sym typeface="Ubuntu"/>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98"/>
          <p:cNvPicPr preferRelativeResize="0"/>
          <p:nvPr/>
        </p:nvPicPr>
        <p:blipFill>
          <a:blip r:embed="rId3">
            <a:alphaModFix/>
          </a:blip>
          <a:stretch>
            <a:fillRect/>
          </a:stretch>
        </p:blipFill>
        <p:spPr>
          <a:xfrm>
            <a:off x="825775" y="1075863"/>
            <a:ext cx="7002125" cy="3611325"/>
          </a:xfrm>
          <a:prstGeom prst="rect">
            <a:avLst/>
          </a:prstGeom>
          <a:noFill/>
          <a:ln>
            <a:noFill/>
          </a:ln>
        </p:spPr>
      </p:pic>
      <p:sp>
        <p:nvSpPr>
          <p:cNvPr id="1052" name="Google Shape;1052;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3" name="Google Shape;1053;p98"/>
          <p:cNvSpPr txBox="1"/>
          <p:nvPr/>
        </p:nvSpPr>
        <p:spPr>
          <a:xfrm>
            <a:off x="25950" y="25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80B9"/>
                </a:solidFill>
                <a:latin typeface="Ubuntu"/>
                <a:ea typeface="Ubuntu"/>
                <a:cs typeface="Ubuntu"/>
                <a:sym typeface="Ubuntu"/>
              </a:rPr>
              <a:t>Siamese Networks</a:t>
            </a:r>
            <a:endParaRPr b="1" sz="2800">
              <a:solidFill>
                <a:srgbClr val="2980B9"/>
              </a:solidFill>
              <a:latin typeface="Ubuntu"/>
              <a:ea typeface="Ubuntu"/>
              <a:cs typeface="Ubuntu"/>
              <a:sym typeface="Ubuntu"/>
            </a:endParaRPr>
          </a:p>
        </p:txBody>
      </p:sp>
      <p:pic>
        <p:nvPicPr>
          <p:cNvPr id="1054" name="Google Shape;1054;p98"/>
          <p:cNvPicPr preferRelativeResize="0"/>
          <p:nvPr/>
        </p:nvPicPr>
        <p:blipFill>
          <a:blip r:embed="rId4">
            <a:alphaModFix/>
          </a:blip>
          <a:stretch>
            <a:fillRect/>
          </a:stretch>
        </p:blipFill>
        <p:spPr>
          <a:xfrm>
            <a:off x="2166525" y="4690200"/>
            <a:ext cx="4573904" cy="393600"/>
          </a:xfrm>
          <a:prstGeom prst="rect">
            <a:avLst/>
          </a:prstGeom>
          <a:noFill/>
          <a:ln>
            <a:noFill/>
          </a:ln>
        </p:spPr>
      </p:pic>
      <p:sp>
        <p:nvSpPr>
          <p:cNvPr id="1055" name="Google Shape;1055;p98"/>
          <p:cNvSpPr/>
          <p:nvPr/>
        </p:nvSpPr>
        <p:spPr>
          <a:xfrm>
            <a:off x="3216500" y="4687200"/>
            <a:ext cx="1456800" cy="399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98"/>
          <p:cNvSpPr/>
          <p:nvPr/>
        </p:nvSpPr>
        <p:spPr>
          <a:xfrm>
            <a:off x="4897525" y="4687188"/>
            <a:ext cx="1842900" cy="39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98"/>
          <p:cNvSpPr txBox="1"/>
          <p:nvPr/>
        </p:nvSpPr>
        <p:spPr>
          <a:xfrm>
            <a:off x="199900" y="606250"/>
            <a:ext cx="8101500" cy="48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Ubuntu"/>
                <a:ea typeface="Ubuntu"/>
                <a:cs typeface="Ubuntu"/>
                <a:sym typeface="Ubuntu"/>
              </a:rPr>
              <a:t>Siamese Networks are two identical DNN that share their weights.</a:t>
            </a:r>
            <a:endParaRPr sz="1800" u="sng">
              <a:latin typeface="Ubuntu"/>
              <a:ea typeface="Ubuntu"/>
              <a:cs typeface="Ubuntu"/>
              <a:sym typeface="Ubuntu"/>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063" name="Google Shape;1063;p99"/>
          <p:cNvGrpSpPr/>
          <p:nvPr/>
        </p:nvGrpSpPr>
        <p:grpSpPr>
          <a:xfrm>
            <a:off x="3200444" y="908675"/>
            <a:ext cx="2743101" cy="3326153"/>
            <a:chOff x="6199450" y="1478563"/>
            <a:chExt cx="2191500" cy="2661988"/>
          </a:xfrm>
        </p:grpSpPr>
        <p:sp>
          <p:nvSpPr>
            <p:cNvPr id="1064" name="Google Shape;1064;p99"/>
            <p:cNvSpPr/>
            <p:nvPr/>
          </p:nvSpPr>
          <p:spPr>
            <a:xfrm>
              <a:off x="6199450" y="2486600"/>
              <a:ext cx="548700" cy="760800"/>
            </a:xfrm>
            <a:prstGeom prst="rect">
              <a:avLst/>
            </a:prstGeom>
            <a:solidFill>
              <a:srgbClr val="B4A7D6"/>
            </a:solid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51C75"/>
                  </a:solidFill>
                  <a:latin typeface="Ubuntu"/>
                  <a:ea typeface="Ubuntu"/>
                  <a:cs typeface="Ubuntu"/>
                  <a:sym typeface="Ubuntu"/>
                </a:rPr>
                <a:t>CNN</a:t>
              </a:r>
              <a:endParaRPr sz="1200">
                <a:solidFill>
                  <a:srgbClr val="351C75"/>
                </a:solidFill>
                <a:latin typeface="Ubuntu"/>
                <a:ea typeface="Ubuntu"/>
                <a:cs typeface="Ubuntu"/>
                <a:sym typeface="Ubuntu"/>
              </a:endParaRPr>
            </a:p>
          </p:txBody>
        </p:sp>
        <p:cxnSp>
          <p:nvCxnSpPr>
            <p:cNvPr id="1065" name="Google Shape;1065;p99"/>
            <p:cNvCxnSpPr>
              <a:stCxn id="1064" idx="3"/>
              <a:endCxn id="1066" idx="1"/>
            </p:cNvCxnSpPr>
            <p:nvPr/>
          </p:nvCxnSpPr>
          <p:spPr>
            <a:xfrm flipH="1" rot="10800000">
              <a:off x="6748150" y="2860700"/>
              <a:ext cx="262200" cy="6300"/>
            </a:xfrm>
            <a:prstGeom prst="straightConnector1">
              <a:avLst/>
            </a:prstGeom>
            <a:noFill/>
            <a:ln cap="flat" cmpd="sng" w="9525">
              <a:solidFill>
                <a:schemeClr val="dk2"/>
              </a:solidFill>
              <a:prstDash val="solid"/>
              <a:round/>
              <a:headEnd len="med" w="med" type="triangle"/>
              <a:tailEnd len="med" w="med" type="triangle"/>
            </a:ln>
          </p:spPr>
        </p:cxnSp>
        <p:cxnSp>
          <p:nvCxnSpPr>
            <p:cNvPr id="1067" name="Google Shape;1067;p99"/>
            <p:cNvCxnSpPr/>
            <p:nvPr/>
          </p:nvCxnSpPr>
          <p:spPr>
            <a:xfrm flipH="1" rot="10800000">
              <a:off x="7559100" y="2857525"/>
              <a:ext cx="262200" cy="6300"/>
            </a:xfrm>
            <a:prstGeom prst="straightConnector1">
              <a:avLst/>
            </a:prstGeom>
            <a:noFill/>
            <a:ln cap="flat" cmpd="sng" w="9525">
              <a:solidFill>
                <a:schemeClr val="dk2"/>
              </a:solidFill>
              <a:prstDash val="solid"/>
              <a:round/>
              <a:headEnd len="med" w="med" type="triangle"/>
              <a:tailEnd len="med" w="med" type="triangle"/>
            </a:ln>
          </p:spPr>
        </p:cxnSp>
        <p:sp>
          <p:nvSpPr>
            <p:cNvPr id="1068" name="Google Shape;1068;p99"/>
            <p:cNvSpPr txBox="1"/>
            <p:nvPr/>
          </p:nvSpPr>
          <p:spPr>
            <a:xfrm>
              <a:off x="6722260" y="2511550"/>
              <a:ext cx="262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endParaRPr>
                <a:latin typeface="Ubuntu"/>
                <a:ea typeface="Ubuntu"/>
                <a:cs typeface="Ubuntu"/>
                <a:sym typeface="Ubuntu"/>
              </a:endParaRPr>
            </a:p>
          </p:txBody>
        </p:sp>
        <p:sp>
          <p:nvSpPr>
            <p:cNvPr id="1069" name="Google Shape;1069;p99"/>
            <p:cNvSpPr txBox="1"/>
            <p:nvPr/>
          </p:nvSpPr>
          <p:spPr>
            <a:xfrm>
              <a:off x="7533210" y="2498375"/>
              <a:ext cx="262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w</a:t>
              </a:r>
              <a:endParaRPr>
                <a:latin typeface="Ubuntu"/>
                <a:ea typeface="Ubuntu"/>
                <a:cs typeface="Ubuntu"/>
                <a:sym typeface="Ubuntu"/>
              </a:endParaRPr>
            </a:p>
          </p:txBody>
        </p:sp>
        <p:pic>
          <p:nvPicPr>
            <p:cNvPr id="1070" name="Google Shape;1070;p99"/>
            <p:cNvPicPr preferRelativeResize="0"/>
            <p:nvPr/>
          </p:nvPicPr>
          <p:blipFill rotWithShape="1">
            <a:blip r:embed="rId3">
              <a:alphaModFix/>
            </a:blip>
            <a:srcRect b="7961" l="9754" r="9762" t="7961"/>
            <a:stretch/>
          </p:blipFill>
          <p:spPr>
            <a:xfrm>
              <a:off x="6211076" y="1833225"/>
              <a:ext cx="548700" cy="528550"/>
            </a:xfrm>
            <a:prstGeom prst="rect">
              <a:avLst/>
            </a:prstGeom>
            <a:noFill/>
            <a:ln>
              <a:noFill/>
            </a:ln>
          </p:spPr>
        </p:pic>
        <p:pic>
          <p:nvPicPr>
            <p:cNvPr id="1071" name="Google Shape;1071;p99"/>
            <p:cNvPicPr preferRelativeResize="0"/>
            <p:nvPr/>
          </p:nvPicPr>
          <p:blipFill rotWithShape="1">
            <a:blip r:embed="rId4">
              <a:alphaModFix/>
            </a:blip>
            <a:srcRect b="0" l="19517" r="0" t="0"/>
            <a:stretch/>
          </p:blipFill>
          <p:spPr>
            <a:xfrm>
              <a:off x="7809725" y="1819999"/>
              <a:ext cx="548700" cy="528550"/>
            </a:xfrm>
            <a:prstGeom prst="rect">
              <a:avLst/>
            </a:prstGeom>
            <a:noFill/>
            <a:ln>
              <a:noFill/>
            </a:ln>
          </p:spPr>
        </p:pic>
        <p:pic>
          <p:nvPicPr>
            <p:cNvPr id="1072" name="Google Shape;1072;p99"/>
            <p:cNvPicPr preferRelativeResize="0"/>
            <p:nvPr/>
          </p:nvPicPr>
          <p:blipFill rotWithShape="1">
            <a:blip r:embed="rId5">
              <a:alphaModFix/>
            </a:blip>
            <a:srcRect b="0" l="16352" r="0" t="0"/>
            <a:stretch/>
          </p:blipFill>
          <p:spPr>
            <a:xfrm>
              <a:off x="6963474" y="1820000"/>
              <a:ext cx="642550" cy="528550"/>
            </a:xfrm>
            <a:prstGeom prst="rect">
              <a:avLst/>
            </a:prstGeom>
            <a:noFill/>
            <a:ln>
              <a:noFill/>
            </a:ln>
          </p:spPr>
        </p:pic>
        <p:sp>
          <p:nvSpPr>
            <p:cNvPr id="1073" name="Google Shape;1073;p99"/>
            <p:cNvSpPr txBox="1"/>
            <p:nvPr/>
          </p:nvSpPr>
          <p:spPr>
            <a:xfrm>
              <a:off x="6336625" y="1478575"/>
              <a:ext cx="29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Ubuntu"/>
                  <a:ea typeface="Ubuntu"/>
                  <a:cs typeface="Ubuntu"/>
                  <a:sym typeface="Ubuntu"/>
                </a:rPr>
                <a:t>a</a:t>
              </a:r>
              <a:endParaRPr b="1">
                <a:solidFill>
                  <a:srgbClr val="0000FF"/>
                </a:solidFill>
                <a:latin typeface="Ubuntu"/>
                <a:ea typeface="Ubuntu"/>
                <a:cs typeface="Ubuntu"/>
                <a:sym typeface="Ubuntu"/>
              </a:endParaRPr>
            </a:p>
          </p:txBody>
        </p:sp>
        <p:sp>
          <p:nvSpPr>
            <p:cNvPr id="1074" name="Google Shape;1074;p99"/>
            <p:cNvSpPr txBox="1"/>
            <p:nvPr/>
          </p:nvSpPr>
          <p:spPr>
            <a:xfrm>
              <a:off x="7153425" y="1478575"/>
              <a:ext cx="29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Ubuntu"/>
                  <a:ea typeface="Ubuntu"/>
                  <a:cs typeface="Ubuntu"/>
                  <a:sym typeface="Ubuntu"/>
                </a:rPr>
                <a:t>p</a:t>
              </a:r>
              <a:endParaRPr b="1">
                <a:solidFill>
                  <a:srgbClr val="00FF00"/>
                </a:solidFill>
                <a:latin typeface="Ubuntu"/>
                <a:ea typeface="Ubuntu"/>
                <a:cs typeface="Ubuntu"/>
                <a:sym typeface="Ubuntu"/>
              </a:endParaRPr>
            </a:p>
          </p:txBody>
        </p:sp>
        <p:sp>
          <p:nvSpPr>
            <p:cNvPr id="1075" name="Google Shape;1075;p99"/>
            <p:cNvSpPr txBox="1"/>
            <p:nvPr/>
          </p:nvSpPr>
          <p:spPr>
            <a:xfrm>
              <a:off x="7935263" y="1478563"/>
              <a:ext cx="297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Ubuntu"/>
                  <a:ea typeface="Ubuntu"/>
                  <a:cs typeface="Ubuntu"/>
                  <a:sym typeface="Ubuntu"/>
                </a:rPr>
                <a:t>n</a:t>
              </a:r>
              <a:endParaRPr b="1">
                <a:solidFill>
                  <a:srgbClr val="FF0000"/>
                </a:solidFill>
                <a:latin typeface="Ubuntu"/>
                <a:ea typeface="Ubuntu"/>
                <a:cs typeface="Ubuntu"/>
                <a:sym typeface="Ubuntu"/>
              </a:endParaRPr>
            </a:p>
          </p:txBody>
        </p:sp>
        <p:sp>
          <p:nvSpPr>
            <p:cNvPr id="1076" name="Google Shape;1076;p99"/>
            <p:cNvSpPr/>
            <p:nvPr/>
          </p:nvSpPr>
          <p:spPr>
            <a:xfrm>
              <a:off x="6199450" y="3372225"/>
              <a:ext cx="2191500" cy="249900"/>
            </a:xfrm>
            <a:prstGeom prst="rect">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73763"/>
                  </a:solidFill>
                  <a:latin typeface="Ubuntu"/>
                  <a:ea typeface="Ubuntu"/>
                  <a:cs typeface="Ubuntu"/>
                  <a:sym typeface="Ubuntu"/>
                </a:rPr>
                <a:t>L2 embedding space</a:t>
              </a:r>
              <a:endParaRPr>
                <a:solidFill>
                  <a:srgbClr val="073763"/>
                </a:solidFill>
                <a:latin typeface="Ubuntu"/>
                <a:ea typeface="Ubuntu"/>
                <a:cs typeface="Ubuntu"/>
                <a:sym typeface="Ubuntu"/>
              </a:endParaRPr>
            </a:p>
          </p:txBody>
        </p:sp>
        <p:cxnSp>
          <p:nvCxnSpPr>
            <p:cNvPr id="1077" name="Google Shape;1077;p99"/>
            <p:cNvCxnSpPr>
              <a:stCxn id="1076" idx="2"/>
            </p:cNvCxnSpPr>
            <p:nvPr/>
          </p:nvCxnSpPr>
          <p:spPr>
            <a:xfrm flipH="1">
              <a:off x="7289500" y="3622125"/>
              <a:ext cx="5700" cy="238500"/>
            </a:xfrm>
            <a:prstGeom prst="straightConnector1">
              <a:avLst/>
            </a:prstGeom>
            <a:noFill/>
            <a:ln cap="flat" cmpd="sng" w="9525">
              <a:solidFill>
                <a:schemeClr val="dk2"/>
              </a:solidFill>
              <a:prstDash val="solid"/>
              <a:round/>
              <a:headEnd len="med" w="med" type="none"/>
              <a:tailEnd len="med" w="med" type="triangle"/>
            </a:ln>
          </p:spPr>
        </p:cxnSp>
        <p:sp>
          <p:nvSpPr>
            <p:cNvPr id="1078" name="Google Shape;1078;p99"/>
            <p:cNvSpPr txBox="1"/>
            <p:nvPr/>
          </p:nvSpPr>
          <p:spPr>
            <a:xfrm>
              <a:off x="6708925" y="3746950"/>
              <a:ext cx="1328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Triplet Loss</a:t>
              </a:r>
              <a:endParaRPr>
                <a:latin typeface="Ubuntu"/>
                <a:ea typeface="Ubuntu"/>
                <a:cs typeface="Ubuntu"/>
                <a:sym typeface="Ubuntu"/>
              </a:endParaRPr>
            </a:p>
          </p:txBody>
        </p:sp>
        <p:sp>
          <p:nvSpPr>
            <p:cNvPr id="1079" name="Google Shape;1079;p99"/>
            <p:cNvSpPr/>
            <p:nvPr/>
          </p:nvSpPr>
          <p:spPr>
            <a:xfrm>
              <a:off x="7020850" y="2479975"/>
              <a:ext cx="548700" cy="760800"/>
            </a:xfrm>
            <a:prstGeom prst="rect">
              <a:avLst/>
            </a:prstGeom>
            <a:solidFill>
              <a:srgbClr val="B4A7D6"/>
            </a:solid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51C75"/>
                  </a:solidFill>
                  <a:latin typeface="Ubuntu"/>
                  <a:ea typeface="Ubuntu"/>
                  <a:cs typeface="Ubuntu"/>
                  <a:sym typeface="Ubuntu"/>
                </a:rPr>
                <a:t>CNN</a:t>
              </a:r>
              <a:endParaRPr sz="1200">
                <a:solidFill>
                  <a:srgbClr val="351C75"/>
                </a:solidFill>
                <a:latin typeface="Ubuntu"/>
                <a:ea typeface="Ubuntu"/>
                <a:cs typeface="Ubuntu"/>
                <a:sym typeface="Ubuntu"/>
              </a:endParaRPr>
            </a:p>
          </p:txBody>
        </p:sp>
        <p:sp>
          <p:nvSpPr>
            <p:cNvPr id="1080" name="Google Shape;1080;p99"/>
            <p:cNvSpPr/>
            <p:nvPr/>
          </p:nvSpPr>
          <p:spPr>
            <a:xfrm>
              <a:off x="7809725" y="2479975"/>
              <a:ext cx="548700" cy="760800"/>
            </a:xfrm>
            <a:prstGeom prst="rect">
              <a:avLst/>
            </a:prstGeom>
            <a:solidFill>
              <a:srgbClr val="B4A7D6"/>
            </a:solidFill>
            <a:ln cap="flat" cmpd="sng" w="952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51C75"/>
                  </a:solidFill>
                  <a:latin typeface="Ubuntu"/>
                  <a:ea typeface="Ubuntu"/>
                  <a:cs typeface="Ubuntu"/>
                  <a:sym typeface="Ubuntu"/>
                </a:rPr>
                <a:t>CNN</a:t>
              </a:r>
              <a:endParaRPr sz="1200">
                <a:solidFill>
                  <a:srgbClr val="351C75"/>
                </a:solidFill>
                <a:latin typeface="Ubuntu"/>
                <a:ea typeface="Ubuntu"/>
                <a:cs typeface="Ubuntu"/>
                <a:sym typeface="Ubuntu"/>
              </a:endParaRPr>
            </a:p>
          </p:txBody>
        </p:sp>
      </p:grpSp>
      <p:sp>
        <p:nvSpPr>
          <p:cNvPr id="1081" name="Google Shape;1081;p99"/>
          <p:cNvSpPr txBox="1"/>
          <p:nvPr/>
        </p:nvSpPr>
        <p:spPr>
          <a:xfrm>
            <a:off x="25950" y="25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80B9"/>
                </a:solidFill>
                <a:latin typeface="Ubuntu"/>
                <a:ea typeface="Ubuntu"/>
                <a:cs typeface="Ubuntu"/>
                <a:sym typeface="Ubuntu"/>
              </a:rPr>
              <a:t>Three-stream Siamese (Triplet) Networks</a:t>
            </a:r>
            <a:endParaRPr b="1" sz="2800">
              <a:solidFill>
                <a:srgbClr val="2980B9"/>
              </a:solidFill>
              <a:latin typeface="Ubuntu"/>
              <a:ea typeface="Ubuntu"/>
              <a:cs typeface="Ubuntu"/>
              <a:sym typeface="Ubuntu"/>
            </a:endParaRPr>
          </a:p>
        </p:txBody>
      </p:sp>
      <p:sp>
        <p:nvSpPr>
          <p:cNvPr id="1082" name="Google Shape;1082;p99"/>
          <p:cNvSpPr txBox="1"/>
          <p:nvPr/>
        </p:nvSpPr>
        <p:spPr>
          <a:xfrm>
            <a:off x="47025" y="4654550"/>
            <a:ext cx="85206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Ubuntu"/>
                <a:ea typeface="Ubuntu"/>
                <a:cs typeface="Ubuntu"/>
                <a:sym typeface="Ubuntu"/>
              </a:rPr>
              <a:t>#FaceNet</a:t>
            </a:r>
            <a:r>
              <a:rPr lang="en" sz="1200">
                <a:latin typeface="Ubuntu"/>
                <a:ea typeface="Ubuntu"/>
                <a:cs typeface="Ubuntu"/>
                <a:sym typeface="Ubuntu"/>
              </a:rPr>
              <a:t> Schroff, Florian, Dmitry Kalenichenko, and James Philbin. </a:t>
            </a:r>
            <a:r>
              <a:rPr lang="en" sz="1200" u="sng">
                <a:solidFill>
                  <a:schemeClr val="hlink"/>
                </a:solidFill>
                <a:latin typeface="Ubuntu"/>
                <a:ea typeface="Ubuntu"/>
                <a:cs typeface="Ubuntu"/>
                <a:sym typeface="Ubuntu"/>
                <a:hlinkClick r:id="rId6"/>
              </a:rPr>
              <a:t>"Facenet: A unified embedding for face recognition and clustering."</a:t>
            </a:r>
            <a:r>
              <a:rPr lang="en" sz="1200">
                <a:latin typeface="Ubuntu"/>
                <a:ea typeface="Ubuntu"/>
                <a:cs typeface="Ubuntu"/>
                <a:sym typeface="Ubuntu"/>
              </a:rPr>
              <a:t> CVPR 2015.</a:t>
            </a:r>
            <a:endParaRPr sz="1200">
              <a:latin typeface="Ubuntu"/>
              <a:ea typeface="Ubuntu"/>
              <a:cs typeface="Ubuntu"/>
              <a:sym typeface="Ubuntu"/>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8" name="Google Shape;1088;p100"/>
          <p:cNvSpPr txBox="1"/>
          <p:nvPr/>
        </p:nvSpPr>
        <p:spPr>
          <a:xfrm>
            <a:off x="25950" y="25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980B9"/>
                </a:solidFill>
                <a:latin typeface="Ubuntu"/>
                <a:ea typeface="Ubuntu"/>
                <a:cs typeface="Ubuntu"/>
                <a:sym typeface="Ubuntu"/>
              </a:rPr>
              <a:t>Implementation</a:t>
            </a:r>
            <a:endParaRPr b="1" sz="2800">
              <a:solidFill>
                <a:srgbClr val="2980B9"/>
              </a:solidFill>
              <a:latin typeface="Ubuntu"/>
              <a:ea typeface="Ubuntu"/>
              <a:cs typeface="Ubuntu"/>
              <a:sym typeface="Ubuntu"/>
            </a:endParaRPr>
          </a:p>
        </p:txBody>
      </p:sp>
      <p:pic>
        <p:nvPicPr>
          <p:cNvPr id="1089" name="Google Shape;1089;p100"/>
          <p:cNvPicPr preferRelativeResize="0"/>
          <p:nvPr/>
        </p:nvPicPr>
        <p:blipFill>
          <a:blip r:embed="rId3">
            <a:alphaModFix/>
          </a:blip>
          <a:stretch>
            <a:fillRect/>
          </a:stretch>
        </p:blipFill>
        <p:spPr>
          <a:xfrm>
            <a:off x="4572000" y="25150"/>
            <a:ext cx="4572000" cy="912509"/>
          </a:xfrm>
          <a:prstGeom prst="rect">
            <a:avLst/>
          </a:prstGeom>
          <a:noFill/>
          <a:ln>
            <a:noFill/>
          </a:ln>
        </p:spPr>
      </p:pic>
      <p:sp>
        <p:nvSpPr>
          <p:cNvPr id="1090" name="Google Shape;1090;p100"/>
          <p:cNvSpPr txBox="1"/>
          <p:nvPr/>
        </p:nvSpPr>
        <p:spPr>
          <a:xfrm>
            <a:off x="517325" y="658275"/>
            <a:ext cx="6173400" cy="4308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a:latin typeface="Ubuntu"/>
                <a:ea typeface="Ubuntu"/>
                <a:cs typeface="Ubuntu"/>
                <a:sym typeface="Ubuntu"/>
              </a:rPr>
              <a:t>Regression</a:t>
            </a:r>
            <a:endParaRPr sz="1800">
              <a:latin typeface="Ubuntu"/>
              <a:ea typeface="Ubuntu"/>
              <a:cs typeface="Ubuntu"/>
              <a:sym typeface="Ubuntu"/>
            </a:endParaRPr>
          </a:p>
          <a:p>
            <a:pPr indent="-342900" lvl="0" marL="457200" rtl="0" algn="just">
              <a:lnSpc>
                <a:spcPct val="115000"/>
              </a:lnSpc>
              <a:spcBef>
                <a:spcPts val="0"/>
              </a:spcBef>
              <a:spcAft>
                <a:spcPts val="0"/>
              </a:spcAft>
              <a:buSzPts val="1800"/>
              <a:buFont typeface="Ubuntu"/>
              <a:buChar char="●"/>
            </a:pPr>
            <a:r>
              <a:rPr lang="en" sz="1800" u="sng">
                <a:solidFill>
                  <a:schemeClr val="hlink"/>
                </a:solidFill>
                <a:latin typeface="Ubuntu"/>
                <a:ea typeface="Ubuntu"/>
                <a:cs typeface="Ubuntu"/>
                <a:sym typeface="Ubuntu"/>
                <a:hlinkClick r:id="rId4"/>
              </a:rPr>
              <a:t>MSELoss</a:t>
            </a:r>
            <a:endParaRPr sz="1800">
              <a:latin typeface="Ubuntu"/>
              <a:ea typeface="Ubuntu"/>
              <a:cs typeface="Ubuntu"/>
              <a:sym typeface="Ubuntu"/>
            </a:endParaRPr>
          </a:p>
          <a:p>
            <a:pPr indent="-342900" lvl="0" marL="457200" rtl="0" algn="just">
              <a:lnSpc>
                <a:spcPct val="115000"/>
              </a:lnSpc>
              <a:spcBef>
                <a:spcPts val="0"/>
              </a:spcBef>
              <a:spcAft>
                <a:spcPts val="0"/>
              </a:spcAft>
              <a:buSzPts val="1800"/>
              <a:buFont typeface="Ubuntu"/>
              <a:buChar char="●"/>
            </a:pPr>
            <a:r>
              <a:rPr lang="en" sz="1800" u="sng">
                <a:solidFill>
                  <a:schemeClr val="hlink"/>
                </a:solidFill>
                <a:latin typeface="Ubuntu"/>
                <a:ea typeface="Ubuntu"/>
                <a:cs typeface="Ubuntu"/>
                <a:sym typeface="Ubuntu"/>
                <a:hlinkClick r:id="rId5"/>
              </a:rPr>
              <a:t>SmoothL1Loss</a:t>
            </a:r>
            <a:endParaRPr sz="1800">
              <a:latin typeface="Ubuntu"/>
              <a:ea typeface="Ubuntu"/>
              <a:cs typeface="Ubuntu"/>
              <a:sym typeface="Ubuntu"/>
            </a:endParaRPr>
          </a:p>
          <a:p>
            <a:pPr indent="-342900" lvl="0" marL="457200" rtl="0" algn="just">
              <a:lnSpc>
                <a:spcPct val="115000"/>
              </a:lnSpc>
              <a:spcBef>
                <a:spcPts val="0"/>
              </a:spcBef>
              <a:spcAft>
                <a:spcPts val="0"/>
              </a:spcAft>
              <a:buSzPts val="1800"/>
              <a:buFont typeface="Ubuntu"/>
              <a:buChar char="●"/>
            </a:pPr>
            <a:r>
              <a:rPr lang="en" sz="1800" u="sng">
                <a:solidFill>
                  <a:schemeClr val="hlink"/>
                </a:solidFill>
                <a:latin typeface="Ubuntu"/>
                <a:ea typeface="Ubuntu"/>
                <a:cs typeface="Ubuntu"/>
                <a:sym typeface="Ubuntu"/>
                <a:hlinkClick r:id="rId6"/>
              </a:rPr>
              <a:t>L1Loss</a:t>
            </a:r>
            <a:endParaRPr sz="1800">
              <a:latin typeface="Ubuntu"/>
              <a:ea typeface="Ubuntu"/>
              <a:cs typeface="Ubuntu"/>
              <a:sym typeface="Ubuntu"/>
            </a:endParaRPr>
          </a:p>
          <a:p>
            <a:pPr indent="0" lvl="0" marL="0" rtl="0" algn="just">
              <a:lnSpc>
                <a:spcPct val="115000"/>
              </a:lnSpc>
              <a:spcBef>
                <a:spcPts val="0"/>
              </a:spcBef>
              <a:spcAft>
                <a:spcPts val="0"/>
              </a:spcAft>
              <a:buNone/>
            </a:pPr>
            <a:r>
              <a:t/>
            </a:r>
            <a:endParaRPr sz="1800">
              <a:latin typeface="Ubuntu"/>
              <a:ea typeface="Ubuntu"/>
              <a:cs typeface="Ubuntu"/>
              <a:sym typeface="Ubuntu"/>
            </a:endParaRPr>
          </a:p>
          <a:p>
            <a:pPr indent="0" lvl="0" marL="0" rtl="0" algn="just">
              <a:lnSpc>
                <a:spcPct val="115000"/>
              </a:lnSpc>
              <a:spcBef>
                <a:spcPts val="0"/>
              </a:spcBef>
              <a:spcAft>
                <a:spcPts val="0"/>
              </a:spcAft>
              <a:buNone/>
            </a:pPr>
            <a:r>
              <a:rPr lang="en" sz="1800">
                <a:latin typeface="Ubuntu"/>
                <a:ea typeface="Ubuntu"/>
                <a:cs typeface="Ubuntu"/>
                <a:sym typeface="Ubuntu"/>
              </a:rPr>
              <a:t>Classification</a:t>
            </a:r>
            <a:endParaRPr sz="1800">
              <a:latin typeface="Ubuntu"/>
              <a:ea typeface="Ubuntu"/>
              <a:cs typeface="Ubuntu"/>
              <a:sym typeface="Ubuntu"/>
            </a:endParaRPr>
          </a:p>
          <a:p>
            <a:pPr indent="-342900" lvl="0" marL="457200" rtl="0" algn="just">
              <a:lnSpc>
                <a:spcPct val="115000"/>
              </a:lnSpc>
              <a:spcBef>
                <a:spcPts val="0"/>
              </a:spcBef>
              <a:spcAft>
                <a:spcPts val="0"/>
              </a:spcAft>
              <a:buSzPts val="1800"/>
              <a:buFont typeface="Ubuntu"/>
              <a:buChar char="●"/>
            </a:pPr>
            <a:r>
              <a:rPr lang="en" sz="1800" u="sng">
                <a:solidFill>
                  <a:schemeClr val="hlink"/>
                </a:solidFill>
                <a:latin typeface="Ubuntu"/>
                <a:ea typeface="Ubuntu"/>
                <a:cs typeface="Ubuntu"/>
                <a:sym typeface="Ubuntu"/>
                <a:hlinkClick r:id="rId7"/>
              </a:rPr>
              <a:t>BCELoss</a:t>
            </a:r>
            <a:r>
              <a:rPr lang="en" sz="1800">
                <a:latin typeface="Ubuntu"/>
                <a:ea typeface="Ubuntu"/>
                <a:cs typeface="Ubuntu"/>
                <a:sym typeface="Ubuntu"/>
              </a:rPr>
              <a:t> (binary case)</a:t>
            </a:r>
            <a:endParaRPr sz="1800">
              <a:latin typeface="Ubuntu"/>
              <a:ea typeface="Ubuntu"/>
              <a:cs typeface="Ubuntu"/>
              <a:sym typeface="Ubuntu"/>
            </a:endParaRPr>
          </a:p>
          <a:p>
            <a:pPr indent="-342900" lvl="0" marL="457200" rtl="0" algn="just">
              <a:lnSpc>
                <a:spcPct val="115000"/>
              </a:lnSpc>
              <a:spcBef>
                <a:spcPts val="0"/>
              </a:spcBef>
              <a:spcAft>
                <a:spcPts val="0"/>
              </a:spcAft>
              <a:buSzPts val="1800"/>
              <a:buFont typeface="Ubuntu"/>
              <a:buChar char="●"/>
            </a:pPr>
            <a:r>
              <a:rPr lang="en" sz="1800" u="sng">
                <a:solidFill>
                  <a:schemeClr val="hlink"/>
                </a:solidFill>
                <a:latin typeface="Ubuntu"/>
                <a:ea typeface="Ubuntu"/>
                <a:cs typeface="Ubuntu"/>
                <a:sym typeface="Ubuntu"/>
                <a:hlinkClick r:id="rId8"/>
              </a:rPr>
              <a:t>NLLLoss</a:t>
            </a:r>
            <a:endParaRPr sz="1800">
              <a:latin typeface="Ubuntu"/>
              <a:ea typeface="Ubuntu"/>
              <a:cs typeface="Ubuntu"/>
              <a:sym typeface="Ubuntu"/>
            </a:endParaRPr>
          </a:p>
          <a:p>
            <a:pPr indent="-342900" lvl="0" marL="457200" rtl="0" algn="just">
              <a:lnSpc>
                <a:spcPct val="115000"/>
              </a:lnSpc>
              <a:spcBef>
                <a:spcPts val="0"/>
              </a:spcBef>
              <a:spcAft>
                <a:spcPts val="0"/>
              </a:spcAft>
              <a:buSzPts val="1800"/>
              <a:buFont typeface="Ubuntu"/>
              <a:buChar char="●"/>
            </a:pPr>
            <a:r>
              <a:rPr lang="en" sz="1800" u="sng">
                <a:solidFill>
                  <a:schemeClr val="hlink"/>
                </a:solidFill>
                <a:latin typeface="Ubuntu"/>
                <a:ea typeface="Ubuntu"/>
                <a:cs typeface="Ubuntu"/>
                <a:sym typeface="Ubuntu"/>
                <a:hlinkClick r:id="rId9"/>
              </a:rPr>
              <a:t>CrossEntropyLoss</a:t>
            </a:r>
            <a:r>
              <a:rPr lang="en" sz="1800">
                <a:latin typeface="Ubuntu"/>
                <a:ea typeface="Ubuntu"/>
                <a:cs typeface="Ubuntu"/>
                <a:sym typeface="Ubuntu"/>
              </a:rPr>
              <a:t> (Softmax Layer + ) NLL</a:t>
            </a:r>
            <a:endParaRPr sz="1800">
              <a:latin typeface="Ubuntu"/>
              <a:ea typeface="Ubuntu"/>
              <a:cs typeface="Ubuntu"/>
              <a:sym typeface="Ubuntu"/>
            </a:endParaRPr>
          </a:p>
          <a:p>
            <a:pPr indent="0" lvl="0" marL="457200" rtl="0" algn="just">
              <a:lnSpc>
                <a:spcPct val="115000"/>
              </a:lnSpc>
              <a:spcBef>
                <a:spcPts val="0"/>
              </a:spcBef>
              <a:spcAft>
                <a:spcPts val="0"/>
              </a:spcAft>
              <a:buNone/>
            </a:pPr>
            <a:r>
              <a:t/>
            </a:r>
            <a:endParaRPr sz="1800">
              <a:latin typeface="Ubuntu"/>
              <a:ea typeface="Ubuntu"/>
              <a:cs typeface="Ubuntu"/>
              <a:sym typeface="Ubuntu"/>
            </a:endParaRPr>
          </a:p>
          <a:p>
            <a:pPr indent="0" lvl="0" marL="0" rtl="0" algn="just">
              <a:lnSpc>
                <a:spcPct val="115000"/>
              </a:lnSpc>
              <a:spcBef>
                <a:spcPts val="0"/>
              </a:spcBef>
              <a:spcAft>
                <a:spcPts val="0"/>
              </a:spcAft>
              <a:buNone/>
            </a:pPr>
            <a:r>
              <a:rPr lang="en" sz="1800">
                <a:latin typeface="Ubuntu"/>
                <a:ea typeface="Ubuntu"/>
                <a:cs typeface="Ubuntu"/>
                <a:sym typeface="Ubuntu"/>
              </a:rPr>
              <a:t>Ranking</a:t>
            </a:r>
            <a:endParaRPr sz="1800">
              <a:latin typeface="Ubuntu"/>
              <a:ea typeface="Ubuntu"/>
              <a:cs typeface="Ubuntu"/>
              <a:sym typeface="Ubuntu"/>
            </a:endParaRPr>
          </a:p>
          <a:p>
            <a:pPr indent="-342900" lvl="0" marL="457200" rtl="0" algn="just">
              <a:lnSpc>
                <a:spcPct val="115000"/>
              </a:lnSpc>
              <a:spcBef>
                <a:spcPts val="0"/>
              </a:spcBef>
              <a:spcAft>
                <a:spcPts val="0"/>
              </a:spcAft>
              <a:buSzPts val="1800"/>
              <a:buFont typeface="Ubuntu"/>
              <a:buChar char="●"/>
            </a:pPr>
            <a:r>
              <a:rPr lang="en" sz="1800" u="sng">
                <a:solidFill>
                  <a:schemeClr val="hlink"/>
                </a:solidFill>
                <a:latin typeface="Ubuntu"/>
                <a:ea typeface="Ubuntu"/>
                <a:cs typeface="Ubuntu"/>
                <a:sym typeface="Ubuntu"/>
                <a:hlinkClick r:id="rId10"/>
              </a:rPr>
              <a:t>MultiMarginLoss</a:t>
            </a:r>
            <a:endParaRPr sz="1800">
              <a:latin typeface="Ubuntu"/>
              <a:ea typeface="Ubuntu"/>
              <a:cs typeface="Ubuntu"/>
              <a:sym typeface="Ubuntu"/>
            </a:endParaRPr>
          </a:p>
          <a:p>
            <a:pPr indent="-342900" lvl="0" marL="457200" rtl="0" algn="just">
              <a:lnSpc>
                <a:spcPct val="115000"/>
              </a:lnSpc>
              <a:spcBef>
                <a:spcPts val="0"/>
              </a:spcBef>
              <a:spcAft>
                <a:spcPts val="0"/>
              </a:spcAft>
              <a:buSzPts val="1800"/>
              <a:buFont typeface="Ubuntu"/>
              <a:buChar char="●"/>
            </a:pPr>
            <a:r>
              <a:rPr lang="en" sz="1800" u="sng">
                <a:solidFill>
                  <a:schemeClr val="hlink"/>
                </a:solidFill>
                <a:latin typeface="Ubuntu"/>
                <a:ea typeface="Ubuntu"/>
                <a:cs typeface="Ubuntu"/>
                <a:sym typeface="Ubuntu"/>
                <a:hlinkClick r:id="rId11"/>
              </a:rPr>
              <a:t>TripletMarginLoss</a:t>
            </a:r>
            <a:endParaRPr sz="1800">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Terminology</a:t>
            </a:r>
            <a:endParaRPr>
              <a:solidFill>
                <a:srgbClr val="2980B9"/>
              </a:solidFill>
            </a:endParaRPr>
          </a:p>
        </p:txBody>
      </p:sp>
      <p:sp>
        <p:nvSpPr>
          <p:cNvPr id="201" name="Google Shape;201;p38"/>
          <p:cNvSpPr txBox="1"/>
          <p:nvPr>
            <p:ph idx="1" type="body"/>
          </p:nvPr>
        </p:nvSpPr>
        <p:spPr>
          <a:xfrm>
            <a:off x="457200" y="1123950"/>
            <a:ext cx="8229600" cy="37257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2200">
                <a:latin typeface="Ubuntu"/>
                <a:ea typeface="Ubuntu"/>
                <a:cs typeface="Ubuntu"/>
                <a:sym typeface="Ubuntu"/>
              </a:rPr>
              <a:t>loss</a:t>
            </a:r>
            <a:r>
              <a:rPr lang="en" sz="2200">
                <a:latin typeface="Ubuntu"/>
                <a:ea typeface="Ubuntu"/>
                <a:cs typeface="Ubuntu"/>
                <a:sym typeface="Ubuntu"/>
              </a:rPr>
              <a:t> function</a:t>
            </a:r>
            <a:endParaRPr sz="2200">
              <a:latin typeface="Ubuntu"/>
              <a:ea typeface="Ubuntu"/>
              <a:cs typeface="Ubuntu"/>
              <a:sym typeface="Ubuntu"/>
            </a:endParaRPr>
          </a:p>
          <a:p>
            <a:pPr indent="457200" lvl="0" marL="1371600" rtl="0" algn="l">
              <a:lnSpc>
                <a:spcPct val="200000"/>
              </a:lnSpc>
              <a:spcBef>
                <a:spcPts val="1000"/>
              </a:spcBef>
              <a:spcAft>
                <a:spcPts val="0"/>
              </a:spcAft>
              <a:buNone/>
            </a:pPr>
            <a:r>
              <a:rPr b="1" lang="en" sz="2200">
                <a:latin typeface="Ubuntu"/>
                <a:ea typeface="Ubuntu"/>
                <a:cs typeface="Ubuntu"/>
                <a:sym typeface="Ubuntu"/>
              </a:rPr>
              <a:t>cost</a:t>
            </a:r>
            <a:r>
              <a:rPr lang="en" sz="2200">
                <a:latin typeface="Ubuntu"/>
                <a:ea typeface="Ubuntu"/>
                <a:cs typeface="Ubuntu"/>
                <a:sym typeface="Ubuntu"/>
              </a:rPr>
              <a:t> function</a:t>
            </a:r>
            <a:endParaRPr sz="2200">
              <a:latin typeface="Ubuntu"/>
              <a:ea typeface="Ubuntu"/>
              <a:cs typeface="Ubuntu"/>
              <a:sym typeface="Ubuntu"/>
            </a:endParaRPr>
          </a:p>
          <a:p>
            <a:pPr indent="457200" lvl="0" marL="3200400" rtl="0" algn="l">
              <a:lnSpc>
                <a:spcPct val="200000"/>
              </a:lnSpc>
              <a:spcBef>
                <a:spcPts val="1000"/>
              </a:spcBef>
              <a:spcAft>
                <a:spcPts val="0"/>
              </a:spcAft>
              <a:buNone/>
            </a:pPr>
            <a:r>
              <a:rPr b="1" lang="en" sz="2200">
                <a:latin typeface="Ubuntu"/>
                <a:ea typeface="Ubuntu"/>
                <a:cs typeface="Ubuntu"/>
                <a:sym typeface="Ubuntu"/>
              </a:rPr>
              <a:t>objective</a:t>
            </a:r>
            <a:r>
              <a:rPr lang="en" sz="2200">
                <a:latin typeface="Ubuntu"/>
                <a:ea typeface="Ubuntu"/>
                <a:cs typeface="Ubuntu"/>
                <a:sym typeface="Ubuntu"/>
              </a:rPr>
              <a:t> function</a:t>
            </a:r>
            <a:endParaRPr sz="2200">
              <a:latin typeface="Ubuntu"/>
              <a:ea typeface="Ubuntu"/>
              <a:cs typeface="Ubuntu"/>
              <a:sym typeface="Ubuntu"/>
            </a:endParaRPr>
          </a:p>
          <a:p>
            <a:pPr indent="457200" lvl="0" marL="5029200" rtl="0" algn="l">
              <a:lnSpc>
                <a:spcPct val="200000"/>
              </a:lnSpc>
              <a:spcBef>
                <a:spcPts val="1000"/>
              </a:spcBef>
              <a:spcAft>
                <a:spcPts val="1000"/>
              </a:spcAft>
              <a:buNone/>
            </a:pPr>
            <a:r>
              <a:rPr b="1" lang="en" sz="2200">
                <a:latin typeface="Ubuntu"/>
                <a:ea typeface="Ubuntu"/>
                <a:cs typeface="Ubuntu"/>
                <a:sym typeface="Ubuntu"/>
              </a:rPr>
              <a:t>error</a:t>
            </a:r>
            <a:r>
              <a:rPr lang="en" sz="2200">
                <a:latin typeface="Ubuntu"/>
                <a:ea typeface="Ubuntu"/>
                <a:cs typeface="Ubuntu"/>
                <a:sym typeface="Ubuntu"/>
              </a:rPr>
              <a:t> function </a:t>
            </a:r>
            <a:endParaRPr sz="2200">
              <a:latin typeface="Ubuntu"/>
              <a:ea typeface="Ubuntu"/>
              <a:cs typeface="Ubuntu"/>
              <a:sym typeface="Ubuntu"/>
            </a:endParaRPr>
          </a:p>
        </p:txBody>
      </p:sp>
      <p:sp>
        <p:nvSpPr>
          <p:cNvPr id="202" name="Google Shape;20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38"/>
          <p:cNvSpPr txBox="1"/>
          <p:nvPr/>
        </p:nvSpPr>
        <p:spPr>
          <a:xfrm>
            <a:off x="1969750" y="1802525"/>
            <a:ext cx="7626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t>
            </a:r>
            <a:endParaRPr sz="3000"/>
          </a:p>
        </p:txBody>
      </p:sp>
      <p:sp>
        <p:nvSpPr>
          <p:cNvPr id="204" name="Google Shape;204;p38"/>
          <p:cNvSpPr txBox="1"/>
          <p:nvPr/>
        </p:nvSpPr>
        <p:spPr>
          <a:xfrm>
            <a:off x="3811000" y="2686525"/>
            <a:ext cx="7626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t>
            </a:r>
            <a:endParaRPr sz="3000"/>
          </a:p>
        </p:txBody>
      </p:sp>
      <p:sp>
        <p:nvSpPr>
          <p:cNvPr id="205" name="Google Shape;205;p38"/>
          <p:cNvSpPr txBox="1"/>
          <p:nvPr/>
        </p:nvSpPr>
        <p:spPr>
          <a:xfrm>
            <a:off x="5686700" y="3469175"/>
            <a:ext cx="7626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t>
            </a:r>
            <a:endParaRPr sz="3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Outline</a:t>
            </a:r>
            <a:endParaRPr>
              <a:solidFill>
                <a:srgbClr val="2980B9"/>
              </a:solidFill>
            </a:endParaRPr>
          </a:p>
        </p:txBody>
      </p:sp>
      <p:sp>
        <p:nvSpPr>
          <p:cNvPr id="1096" name="Google Shape;1096;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a:t>
            </a:r>
            <a:endParaRPr/>
          </a:p>
          <a:p>
            <a:pPr indent="-317500" lvl="1" marL="914400" rtl="0" algn="l">
              <a:spcBef>
                <a:spcPts val="0"/>
              </a:spcBef>
              <a:spcAft>
                <a:spcPts val="0"/>
              </a:spcAft>
              <a:buSzPts val="1400"/>
              <a:buChar char="○"/>
            </a:pPr>
            <a:r>
              <a:rPr lang="en"/>
              <a:t>Definition, properties, training process</a:t>
            </a:r>
            <a:endParaRPr/>
          </a:p>
          <a:p>
            <a:pPr indent="-342900" lvl="0" marL="457200" rtl="0" algn="l">
              <a:spcBef>
                <a:spcPts val="0"/>
              </a:spcBef>
              <a:spcAft>
                <a:spcPts val="0"/>
              </a:spcAft>
              <a:buSzPts val="1800"/>
              <a:buChar char="●"/>
            </a:pPr>
            <a:r>
              <a:rPr lang="en"/>
              <a:t>Common types of loss functions</a:t>
            </a:r>
            <a:endParaRPr/>
          </a:p>
          <a:p>
            <a:pPr indent="-317500" lvl="1" marL="914400" rtl="0" algn="l">
              <a:spcBef>
                <a:spcPts val="0"/>
              </a:spcBef>
              <a:spcAft>
                <a:spcPts val="0"/>
              </a:spcAft>
              <a:buSzPts val="1400"/>
              <a:buChar char="○"/>
            </a:pPr>
            <a:r>
              <a:rPr lang="en"/>
              <a:t>Regression</a:t>
            </a:r>
            <a:endParaRPr/>
          </a:p>
          <a:p>
            <a:pPr indent="-317500" lvl="1" marL="914400" rtl="0" algn="l">
              <a:spcBef>
                <a:spcPts val="0"/>
              </a:spcBef>
              <a:spcAft>
                <a:spcPts val="0"/>
              </a:spcAft>
              <a:buSzPts val="1400"/>
              <a:buChar char="○"/>
            </a:pPr>
            <a:r>
              <a:rPr lang="en"/>
              <a:t>Classification</a:t>
            </a:r>
            <a:endParaRPr/>
          </a:p>
          <a:p>
            <a:pPr indent="-317500" lvl="1" marL="914400" rtl="0" algn="l">
              <a:spcBef>
                <a:spcPts val="0"/>
              </a:spcBef>
              <a:spcAft>
                <a:spcPts val="0"/>
              </a:spcAft>
              <a:buSzPts val="1400"/>
              <a:buChar char="○"/>
            </a:pPr>
            <a:r>
              <a:rPr lang="en"/>
              <a:t>Ranking</a:t>
            </a:r>
            <a:endParaRPr/>
          </a:p>
          <a:p>
            <a:pPr indent="-342900" lvl="0" marL="457200" rtl="0" algn="l">
              <a:spcBef>
                <a:spcPts val="0"/>
              </a:spcBef>
              <a:spcAft>
                <a:spcPts val="0"/>
              </a:spcAft>
              <a:buSzPts val="1800"/>
              <a:buChar char="●"/>
            </a:pPr>
            <a:r>
              <a:rPr b="1" lang="en"/>
              <a:t>Regularization Losses</a:t>
            </a:r>
            <a:endParaRPr b="1"/>
          </a:p>
          <a:p>
            <a:pPr indent="0" lvl="0" marL="457200" rtl="0" algn="l">
              <a:spcBef>
                <a:spcPts val="1000"/>
              </a:spcBef>
              <a:spcAft>
                <a:spcPts val="1000"/>
              </a:spcAft>
              <a:buNone/>
            </a:pPr>
            <a:r>
              <a:t/>
            </a:r>
            <a:endParaRPr/>
          </a:p>
        </p:txBody>
      </p:sp>
      <p:sp>
        <p:nvSpPr>
          <p:cNvPr id="1097" name="Google Shape;1097;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02"/>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Regularization Losses</a:t>
            </a:r>
            <a:endParaRPr>
              <a:solidFill>
                <a:srgbClr val="2980B9"/>
              </a:solidFill>
            </a:endParaRPr>
          </a:p>
        </p:txBody>
      </p:sp>
      <p:sp>
        <p:nvSpPr>
          <p:cNvPr id="1103" name="Google Shape;1103;p102"/>
          <p:cNvSpPr txBox="1"/>
          <p:nvPr>
            <p:ph idx="1" type="body"/>
          </p:nvPr>
        </p:nvSpPr>
        <p:spPr>
          <a:xfrm>
            <a:off x="2553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Ubuntu"/>
                <a:ea typeface="Ubuntu"/>
                <a:cs typeface="Ubuntu"/>
                <a:sym typeface="Ubuntu"/>
              </a:rPr>
              <a:t>Control the capacity of the network to </a:t>
            </a:r>
            <a:r>
              <a:rPr b="1" lang="en" sz="2400">
                <a:latin typeface="Ubuntu"/>
                <a:ea typeface="Ubuntu"/>
                <a:cs typeface="Ubuntu"/>
                <a:sym typeface="Ubuntu"/>
              </a:rPr>
              <a:t>prevent</a:t>
            </a:r>
            <a:r>
              <a:rPr lang="en" sz="2400">
                <a:latin typeface="Ubuntu"/>
                <a:ea typeface="Ubuntu"/>
                <a:cs typeface="Ubuntu"/>
                <a:sym typeface="Ubuntu"/>
              </a:rPr>
              <a:t> </a:t>
            </a:r>
            <a:r>
              <a:rPr b="1" lang="en" sz="2400">
                <a:latin typeface="Ubuntu"/>
                <a:ea typeface="Ubuntu"/>
                <a:cs typeface="Ubuntu"/>
                <a:sym typeface="Ubuntu"/>
              </a:rPr>
              <a:t>overfitting</a:t>
            </a:r>
            <a:endParaRPr b="1" sz="2400">
              <a:latin typeface="Ubuntu"/>
              <a:ea typeface="Ubuntu"/>
              <a:cs typeface="Ubuntu"/>
              <a:sym typeface="Ubuntu"/>
            </a:endParaRPr>
          </a:p>
          <a:p>
            <a:pPr indent="-381000" lvl="1" marL="914400" rtl="0" algn="l">
              <a:spcBef>
                <a:spcPts val="1000"/>
              </a:spcBef>
              <a:spcAft>
                <a:spcPts val="0"/>
              </a:spcAft>
              <a:buSzPts val="2400"/>
              <a:buFont typeface="Ubuntu"/>
              <a:buChar char="○"/>
            </a:pPr>
            <a:r>
              <a:rPr lang="en" sz="2400">
                <a:latin typeface="Ubuntu"/>
                <a:ea typeface="Ubuntu"/>
                <a:cs typeface="Ubuntu"/>
                <a:sym typeface="Ubuntu"/>
              </a:rPr>
              <a:t>L2-regularization (weight decay):</a:t>
            </a:r>
            <a:endParaRPr sz="2400">
              <a:latin typeface="Ubuntu"/>
              <a:ea typeface="Ubuntu"/>
              <a:cs typeface="Ubuntu"/>
              <a:sym typeface="Ubuntu"/>
            </a:endParaRPr>
          </a:p>
          <a:p>
            <a:pPr indent="0" lvl="0" marL="0" rtl="0" algn="l">
              <a:spcBef>
                <a:spcPts val="1000"/>
              </a:spcBef>
              <a:spcAft>
                <a:spcPts val="0"/>
              </a:spcAft>
              <a:buNone/>
            </a:pPr>
            <a:r>
              <a:t/>
            </a:r>
            <a:endParaRPr sz="2400">
              <a:latin typeface="Ubuntu"/>
              <a:ea typeface="Ubuntu"/>
              <a:cs typeface="Ubuntu"/>
              <a:sym typeface="Ubuntu"/>
            </a:endParaRPr>
          </a:p>
          <a:p>
            <a:pPr indent="0" lvl="0" marL="0" rtl="0" algn="l">
              <a:spcBef>
                <a:spcPts val="1000"/>
              </a:spcBef>
              <a:spcAft>
                <a:spcPts val="0"/>
              </a:spcAft>
              <a:buNone/>
            </a:pPr>
            <a:r>
              <a:t/>
            </a:r>
            <a:endParaRPr sz="2400">
              <a:latin typeface="Ubuntu"/>
              <a:ea typeface="Ubuntu"/>
              <a:cs typeface="Ubuntu"/>
              <a:sym typeface="Ubuntu"/>
            </a:endParaRPr>
          </a:p>
          <a:p>
            <a:pPr indent="0" lvl="0" marL="0" rtl="0" algn="l">
              <a:spcBef>
                <a:spcPts val="1000"/>
              </a:spcBef>
              <a:spcAft>
                <a:spcPts val="0"/>
              </a:spcAft>
              <a:buNone/>
            </a:pPr>
            <a:r>
              <a:t/>
            </a:r>
            <a:endParaRPr sz="2400">
              <a:latin typeface="Ubuntu"/>
              <a:ea typeface="Ubuntu"/>
              <a:cs typeface="Ubuntu"/>
              <a:sym typeface="Ubuntu"/>
            </a:endParaRPr>
          </a:p>
          <a:p>
            <a:pPr indent="0" lvl="0" marL="0" rtl="0" algn="l">
              <a:spcBef>
                <a:spcPts val="1000"/>
              </a:spcBef>
              <a:spcAft>
                <a:spcPts val="0"/>
              </a:spcAft>
              <a:buNone/>
            </a:pPr>
            <a:r>
              <a:t/>
            </a:r>
            <a:endParaRPr sz="2400">
              <a:latin typeface="Ubuntu"/>
              <a:ea typeface="Ubuntu"/>
              <a:cs typeface="Ubuntu"/>
              <a:sym typeface="Ubuntu"/>
            </a:endParaRPr>
          </a:p>
          <a:p>
            <a:pPr indent="0" lvl="0" marL="0" rtl="0" algn="l">
              <a:spcBef>
                <a:spcPts val="1000"/>
              </a:spcBef>
              <a:spcAft>
                <a:spcPts val="0"/>
              </a:spcAft>
              <a:buNone/>
            </a:pPr>
            <a:r>
              <a:t/>
            </a:r>
            <a:endParaRPr>
              <a:latin typeface="Ubuntu"/>
              <a:ea typeface="Ubuntu"/>
              <a:cs typeface="Ubuntu"/>
              <a:sym typeface="Ubuntu"/>
            </a:endParaRPr>
          </a:p>
          <a:p>
            <a:pPr indent="0" lvl="0" marL="0" rtl="0" algn="l">
              <a:spcBef>
                <a:spcPts val="1000"/>
              </a:spcBef>
              <a:spcAft>
                <a:spcPts val="0"/>
              </a:spcAft>
              <a:buClr>
                <a:schemeClr val="dk1"/>
              </a:buClr>
              <a:buSzPts val="1100"/>
              <a:buFont typeface="Arial"/>
              <a:buNone/>
            </a:pPr>
            <a:r>
              <a:rPr lang="en">
                <a:latin typeface="Ubuntu"/>
                <a:ea typeface="Ubuntu"/>
                <a:cs typeface="Ubuntu"/>
                <a:sym typeface="Ubuntu"/>
              </a:rPr>
              <a:t>The L2 regularization has the intuitive interpretation of heavily penalizing peaky weight vectors and preferring diffuse weight vectors.</a:t>
            </a:r>
            <a:endParaRPr>
              <a:latin typeface="Ubuntu"/>
              <a:ea typeface="Ubuntu"/>
              <a:cs typeface="Ubuntu"/>
              <a:sym typeface="Ubuntu"/>
            </a:endParaRPr>
          </a:p>
          <a:p>
            <a:pPr indent="0" lvl="0" marL="0" rtl="0" algn="l">
              <a:spcBef>
                <a:spcPts val="1000"/>
              </a:spcBef>
              <a:spcAft>
                <a:spcPts val="0"/>
              </a:spcAft>
              <a:buClr>
                <a:schemeClr val="dk1"/>
              </a:buClr>
              <a:buSzPts val="1100"/>
              <a:buFont typeface="Arial"/>
              <a:buNone/>
            </a:pPr>
            <a:r>
              <a:t/>
            </a:r>
            <a:endParaRPr>
              <a:latin typeface="Ubuntu"/>
              <a:ea typeface="Ubuntu"/>
              <a:cs typeface="Ubuntu"/>
              <a:sym typeface="Ubuntu"/>
            </a:endParaRPr>
          </a:p>
          <a:p>
            <a:pPr indent="0" lvl="0" marL="0" rtl="0" algn="l">
              <a:spcBef>
                <a:spcPts val="1000"/>
              </a:spcBef>
              <a:spcAft>
                <a:spcPts val="1000"/>
              </a:spcAft>
              <a:buNone/>
            </a:pPr>
            <a:r>
              <a:t/>
            </a:r>
            <a:endParaRPr sz="2400">
              <a:latin typeface="Ubuntu"/>
              <a:ea typeface="Ubuntu"/>
              <a:cs typeface="Ubuntu"/>
              <a:sym typeface="Ubuntu"/>
            </a:endParaRPr>
          </a:p>
        </p:txBody>
      </p:sp>
      <p:sp>
        <p:nvSpPr>
          <p:cNvPr id="1104" name="Google Shape;1104;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05" name="Google Shape;1105;p102"/>
          <p:cNvPicPr preferRelativeResize="0"/>
          <p:nvPr/>
        </p:nvPicPr>
        <p:blipFill>
          <a:blip r:embed="rId3">
            <a:alphaModFix/>
          </a:blip>
          <a:stretch>
            <a:fillRect/>
          </a:stretch>
        </p:blipFill>
        <p:spPr>
          <a:xfrm>
            <a:off x="2674700" y="3064725"/>
            <a:ext cx="3093450" cy="837575"/>
          </a:xfrm>
          <a:prstGeom prst="rect">
            <a:avLst/>
          </a:prstGeom>
          <a:noFill/>
          <a:ln>
            <a:noFill/>
          </a:ln>
        </p:spPr>
      </p:pic>
      <p:sp>
        <p:nvSpPr>
          <p:cNvPr id="1106" name="Google Shape;1106;p102"/>
          <p:cNvSpPr txBox="1"/>
          <p:nvPr/>
        </p:nvSpPr>
        <p:spPr>
          <a:xfrm>
            <a:off x="3918950" y="2185229"/>
            <a:ext cx="24201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regularization hyperparameter</a:t>
            </a:r>
            <a:endParaRPr>
              <a:solidFill>
                <a:srgbClr val="FF6633"/>
              </a:solidFill>
              <a:latin typeface="Ubuntu"/>
              <a:ea typeface="Ubuntu"/>
              <a:cs typeface="Ubuntu"/>
              <a:sym typeface="Ubuntu"/>
            </a:endParaRPr>
          </a:p>
        </p:txBody>
      </p:sp>
      <p:cxnSp>
        <p:nvCxnSpPr>
          <p:cNvPr id="1107" name="Google Shape;1107;p102"/>
          <p:cNvCxnSpPr>
            <a:stCxn id="1106" idx="2"/>
          </p:cNvCxnSpPr>
          <p:nvPr/>
        </p:nvCxnSpPr>
        <p:spPr>
          <a:xfrm flipH="1">
            <a:off x="4945400" y="2683829"/>
            <a:ext cx="183600" cy="417600"/>
          </a:xfrm>
          <a:prstGeom prst="straightConnector1">
            <a:avLst/>
          </a:prstGeom>
          <a:noFill/>
          <a:ln cap="flat" cmpd="sng" w="9525">
            <a:solidFill>
              <a:srgbClr val="FF6633"/>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03"/>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Regularization Losses</a:t>
            </a:r>
            <a:endParaRPr>
              <a:solidFill>
                <a:srgbClr val="2980B9"/>
              </a:solidFill>
            </a:endParaRPr>
          </a:p>
        </p:txBody>
      </p:sp>
      <p:sp>
        <p:nvSpPr>
          <p:cNvPr id="1113" name="Google Shape;1113;p103"/>
          <p:cNvSpPr txBox="1"/>
          <p:nvPr>
            <p:ph idx="1" type="body"/>
          </p:nvPr>
        </p:nvSpPr>
        <p:spPr>
          <a:xfrm>
            <a:off x="255300" y="863550"/>
            <a:ext cx="8520600" cy="40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Ubuntu"/>
                <a:ea typeface="Ubuntu"/>
                <a:cs typeface="Ubuntu"/>
                <a:sym typeface="Ubuntu"/>
              </a:rPr>
              <a:t>Control the capacity of the network to </a:t>
            </a:r>
            <a:r>
              <a:rPr b="1" lang="en" sz="2400">
                <a:latin typeface="Ubuntu"/>
                <a:ea typeface="Ubuntu"/>
                <a:cs typeface="Ubuntu"/>
                <a:sym typeface="Ubuntu"/>
              </a:rPr>
              <a:t>prevent</a:t>
            </a:r>
            <a:r>
              <a:rPr lang="en" sz="2400">
                <a:latin typeface="Ubuntu"/>
                <a:ea typeface="Ubuntu"/>
                <a:cs typeface="Ubuntu"/>
                <a:sym typeface="Ubuntu"/>
              </a:rPr>
              <a:t> </a:t>
            </a:r>
            <a:r>
              <a:rPr b="1" lang="en" sz="2400">
                <a:latin typeface="Ubuntu"/>
                <a:ea typeface="Ubuntu"/>
                <a:cs typeface="Ubuntu"/>
                <a:sym typeface="Ubuntu"/>
              </a:rPr>
              <a:t>overfitting</a:t>
            </a:r>
            <a:endParaRPr b="1" sz="2400">
              <a:latin typeface="Ubuntu"/>
              <a:ea typeface="Ubuntu"/>
              <a:cs typeface="Ubuntu"/>
              <a:sym typeface="Ubuntu"/>
            </a:endParaRPr>
          </a:p>
          <a:p>
            <a:pPr indent="-387350" lvl="1" marL="914400" rtl="0" algn="l">
              <a:spcBef>
                <a:spcPts val="1000"/>
              </a:spcBef>
              <a:spcAft>
                <a:spcPts val="0"/>
              </a:spcAft>
              <a:buSzPts val="2500"/>
              <a:buChar char="○"/>
            </a:pPr>
            <a:r>
              <a:rPr lang="en" sz="2500"/>
              <a:t>L1-regularization:</a:t>
            </a:r>
            <a:endParaRPr sz="2400">
              <a:latin typeface="Ubuntu"/>
              <a:ea typeface="Ubuntu"/>
              <a:cs typeface="Ubuntu"/>
              <a:sym typeface="Ubuntu"/>
            </a:endParaRPr>
          </a:p>
          <a:p>
            <a:pPr indent="0" lvl="0" marL="0" rtl="0" algn="l">
              <a:spcBef>
                <a:spcPts val="1000"/>
              </a:spcBef>
              <a:spcAft>
                <a:spcPts val="0"/>
              </a:spcAft>
              <a:buNone/>
            </a:pPr>
            <a:r>
              <a:t/>
            </a:r>
            <a:endParaRPr sz="2400">
              <a:latin typeface="Ubuntu"/>
              <a:ea typeface="Ubuntu"/>
              <a:cs typeface="Ubuntu"/>
              <a:sym typeface="Ubuntu"/>
            </a:endParaRPr>
          </a:p>
          <a:p>
            <a:pPr indent="0" lvl="0" marL="0" rtl="0" algn="l">
              <a:spcBef>
                <a:spcPts val="1000"/>
              </a:spcBef>
              <a:spcAft>
                <a:spcPts val="0"/>
              </a:spcAft>
              <a:buNone/>
            </a:pPr>
            <a:r>
              <a:t/>
            </a:r>
            <a:endParaRPr sz="2400">
              <a:latin typeface="Ubuntu"/>
              <a:ea typeface="Ubuntu"/>
              <a:cs typeface="Ubuntu"/>
              <a:sym typeface="Ubuntu"/>
            </a:endParaRPr>
          </a:p>
          <a:p>
            <a:pPr indent="0" lvl="0" marL="0" rtl="0" algn="l">
              <a:spcBef>
                <a:spcPts val="1000"/>
              </a:spcBef>
              <a:spcAft>
                <a:spcPts val="0"/>
              </a:spcAft>
              <a:buNone/>
            </a:pPr>
            <a:r>
              <a:t/>
            </a:r>
            <a:endParaRPr sz="2400">
              <a:latin typeface="Ubuntu"/>
              <a:ea typeface="Ubuntu"/>
              <a:cs typeface="Ubuntu"/>
              <a:sym typeface="Ubuntu"/>
            </a:endParaRPr>
          </a:p>
          <a:p>
            <a:pPr indent="0" lvl="0" marL="0" rtl="0" algn="l">
              <a:spcBef>
                <a:spcPts val="1000"/>
              </a:spcBef>
              <a:spcAft>
                <a:spcPts val="0"/>
              </a:spcAft>
              <a:buNone/>
            </a:pPr>
            <a:r>
              <a:t/>
            </a:r>
            <a:endParaRPr sz="2400">
              <a:latin typeface="Ubuntu"/>
              <a:ea typeface="Ubuntu"/>
              <a:cs typeface="Ubuntu"/>
              <a:sym typeface="Ubuntu"/>
            </a:endParaRPr>
          </a:p>
          <a:p>
            <a:pPr indent="0" lvl="0" marL="0" rtl="0" algn="l">
              <a:spcBef>
                <a:spcPts val="1000"/>
              </a:spcBef>
              <a:spcAft>
                <a:spcPts val="0"/>
              </a:spcAft>
              <a:buNone/>
            </a:pPr>
            <a:r>
              <a:t/>
            </a:r>
            <a:endParaRPr>
              <a:latin typeface="Ubuntu"/>
              <a:ea typeface="Ubuntu"/>
              <a:cs typeface="Ubuntu"/>
              <a:sym typeface="Ubuntu"/>
            </a:endParaRPr>
          </a:p>
          <a:p>
            <a:pPr indent="0" lvl="0" marL="0" rtl="0" algn="l">
              <a:spcBef>
                <a:spcPts val="1000"/>
              </a:spcBef>
              <a:spcAft>
                <a:spcPts val="0"/>
              </a:spcAft>
              <a:buNone/>
            </a:pPr>
            <a:r>
              <a:rPr lang="en">
                <a:latin typeface="Ubuntu"/>
                <a:ea typeface="Ubuntu"/>
                <a:cs typeface="Ubuntu"/>
                <a:sym typeface="Ubuntu"/>
              </a:rPr>
              <a:t>The L1 regularization has the intriguing property that it leads the weight vectors to become sparse during optimization (i.e. very close to exactly zero).</a:t>
            </a:r>
            <a:endParaRPr>
              <a:latin typeface="Ubuntu"/>
              <a:ea typeface="Ubuntu"/>
              <a:cs typeface="Ubuntu"/>
              <a:sym typeface="Ubuntu"/>
            </a:endParaRPr>
          </a:p>
          <a:p>
            <a:pPr indent="0" lvl="0" marL="0" rtl="0" algn="l">
              <a:spcBef>
                <a:spcPts val="1000"/>
              </a:spcBef>
              <a:spcAft>
                <a:spcPts val="0"/>
              </a:spcAft>
              <a:buNone/>
            </a:pPr>
            <a:r>
              <a:t/>
            </a:r>
            <a:endParaRPr>
              <a:latin typeface="Ubuntu"/>
              <a:ea typeface="Ubuntu"/>
              <a:cs typeface="Ubuntu"/>
              <a:sym typeface="Ubuntu"/>
            </a:endParaRPr>
          </a:p>
          <a:p>
            <a:pPr indent="0" lvl="0" marL="0" rtl="0" algn="l">
              <a:spcBef>
                <a:spcPts val="1000"/>
              </a:spcBef>
              <a:spcAft>
                <a:spcPts val="1000"/>
              </a:spcAft>
              <a:buNone/>
            </a:pPr>
            <a:r>
              <a:t/>
            </a:r>
            <a:endParaRPr sz="2400">
              <a:latin typeface="Ubuntu"/>
              <a:ea typeface="Ubuntu"/>
              <a:cs typeface="Ubuntu"/>
              <a:sym typeface="Ubuntu"/>
            </a:endParaRPr>
          </a:p>
        </p:txBody>
      </p:sp>
      <p:sp>
        <p:nvSpPr>
          <p:cNvPr id="1114" name="Google Shape;1114;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5" name="Google Shape;1115;p103"/>
          <p:cNvSpPr txBox="1"/>
          <p:nvPr/>
        </p:nvSpPr>
        <p:spPr>
          <a:xfrm>
            <a:off x="3918950" y="2185229"/>
            <a:ext cx="2420100" cy="4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regularization hyperparameter</a:t>
            </a:r>
            <a:endParaRPr>
              <a:solidFill>
                <a:srgbClr val="FF6633"/>
              </a:solidFill>
              <a:latin typeface="Ubuntu"/>
              <a:ea typeface="Ubuntu"/>
              <a:cs typeface="Ubuntu"/>
              <a:sym typeface="Ubuntu"/>
            </a:endParaRPr>
          </a:p>
        </p:txBody>
      </p:sp>
      <p:cxnSp>
        <p:nvCxnSpPr>
          <p:cNvPr id="1116" name="Google Shape;1116;p103"/>
          <p:cNvCxnSpPr>
            <a:stCxn id="1115" idx="2"/>
          </p:cNvCxnSpPr>
          <p:nvPr/>
        </p:nvCxnSpPr>
        <p:spPr>
          <a:xfrm flipH="1">
            <a:off x="4945400" y="2683829"/>
            <a:ext cx="183600" cy="417600"/>
          </a:xfrm>
          <a:prstGeom prst="straightConnector1">
            <a:avLst/>
          </a:prstGeom>
          <a:noFill/>
          <a:ln cap="flat" cmpd="sng" w="9525">
            <a:solidFill>
              <a:srgbClr val="FF6633"/>
            </a:solidFill>
            <a:prstDash val="solid"/>
            <a:round/>
            <a:headEnd len="med" w="med" type="none"/>
            <a:tailEnd len="med" w="med" type="triangle"/>
          </a:ln>
        </p:spPr>
      </p:cxnSp>
      <p:pic>
        <p:nvPicPr>
          <p:cNvPr id="1117" name="Google Shape;1117;p103"/>
          <p:cNvPicPr preferRelativeResize="0"/>
          <p:nvPr/>
        </p:nvPicPr>
        <p:blipFill>
          <a:blip r:embed="rId3">
            <a:alphaModFix/>
          </a:blip>
          <a:stretch>
            <a:fillRect/>
          </a:stretch>
        </p:blipFill>
        <p:spPr>
          <a:xfrm>
            <a:off x="2467350" y="3101497"/>
            <a:ext cx="3165075" cy="847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04"/>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Regularization Losses</a:t>
            </a:r>
            <a:endParaRPr>
              <a:solidFill>
                <a:srgbClr val="2980B9"/>
              </a:solidFill>
            </a:endParaRPr>
          </a:p>
        </p:txBody>
      </p:sp>
      <p:sp>
        <p:nvSpPr>
          <p:cNvPr id="1123" name="Google Shape;1123;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4" name="Google Shape;1124;p104"/>
          <p:cNvPicPr preferRelativeResize="0"/>
          <p:nvPr/>
        </p:nvPicPr>
        <p:blipFill>
          <a:blip r:embed="rId3">
            <a:alphaModFix/>
          </a:blip>
          <a:stretch>
            <a:fillRect/>
          </a:stretch>
        </p:blipFill>
        <p:spPr>
          <a:xfrm>
            <a:off x="4572000" y="25150"/>
            <a:ext cx="4572000" cy="912509"/>
          </a:xfrm>
          <a:prstGeom prst="rect">
            <a:avLst/>
          </a:prstGeom>
          <a:noFill/>
          <a:ln>
            <a:noFill/>
          </a:ln>
        </p:spPr>
      </p:pic>
      <p:pic>
        <p:nvPicPr>
          <p:cNvPr id="1125" name="Google Shape;1125;p104">
            <a:hlinkClick r:id="rId4"/>
          </p:cNvPr>
          <p:cNvPicPr preferRelativeResize="0"/>
          <p:nvPr/>
        </p:nvPicPr>
        <p:blipFill>
          <a:blip r:embed="rId5">
            <a:alphaModFix/>
          </a:blip>
          <a:stretch>
            <a:fillRect/>
          </a:stretch>
        </p:blipFill>
        <p:spPr>
          <a:xfrm>
            <a:off x="796225" y="1026384"/>
            <a:ext cx="7050838" cy="390104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9" name="Shape 1129"/>
        <p:cNvGrpSpPr/>
        <p:nvPr/>
      </p:nvGrpSpPr>
      <p:grpSpPr>
        <a:xfrm>
          <a:off x="0" y="0"/>
          <a:ext cx="0" cy="0"/>
          <a:chOff x="0" y="0"/>
          <a:chExt cx="0" cy="0"/>
        </a:xfrm>
      </p:grpSpPr>
      <p:sp>
        <p:nvSpPr>
          <p:cNvPr id="1130" name="Google Shape;1130;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1" name="Google Shape;1131;p105"/>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Regularization Losses: Label Smoothing</a:t>
            </a:r>
            <a:endParaRPr>
              <a:solidFill>
                <a:srgbClr val="2980B9"/>
              </a:solidFill>
            </a:endParaRPr>
          </a:p>
        </p:txBody>
      </p:sp>
      <p:sp>
        <p:nvSpPr>
          <p:cNvPr id="1132" name="Google Shape;1132;p105"/>
          <p:cNvSpPr txBox="1"/>
          <p:nvPr/>
        </p:nvSpPr>
        <p:spPr>
          <a:xfrm>
            <a:off x="89825" y="4738650"/>
            <a:ext cx="86256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Figure</a:t>
            </a:r>
            <a:r>
              <a:rPr lang="en" sz="1200">
                <a:latin typeface="Ubuntu"/>
                <a:ea typeface="Ubuntu"/>
                <a:cs typeface="Ubuntu"/>
                <a:sym typeface="Ubuntu"/>
              </a:rPr>
              <a:t>: Müller, R., Kornblith, S., &amp; Hinton, G. E. (2019). </a:t>
            </a:r>
            <a:r>
              <a:rPr lang="en" sz="1200" u="sng">
                <a:solidFill>
                  <a:schemeClr val="hlink"/>
                </a:solidFill>
                <a:latin typeface="Ubuntu"/>
                <a:ea typeface="Ubuntu"/>
                <a:cs typeface="Ubuntu"/>
                <a:sym typeface="Ubuntu"/>
                <a:hlinkClick r:id="rId3"/>
              </a:rPr>
              <a:t>When does label smoothing help?</a:t>
            </a:r>
            <a:r>
              <a:rPr lang="en" sz="1200">
                <a:latin typeface="Ubuntu"/>
                <a:ea typeface="Ubuntu"/>
                <a:cs typeface="Ubuntu"/>
                <a:sym typeface="Ubuntu"/>
              </a:rPr>
              <a:t>. NeurIPS 2019.</a:t>
            </a:r>
            <a:endParaRPr sz="1200">
              <a:latin typeface="Ubuntu"/>
              <a:ea typeface="Ubuntu"/>
              <a:cs typeface="Ubuntu"/>
              <a:sym typeface="Ubuntu"/>
            </a:endParaRPr>
          </a:p>
        </p:txBody>
      </p:sp>
      <p:pic>
        <p:nvPicPr>
          <p:cNvPr id="1133" name="Google Shape;1133;p105"/>
          <p:cNvPicPr preferRelativeResize="0"/>
          <p:nvPr/>
        </p:nvPicPr>
        <p:blipFill>
          <a:blip r:embed="rId4">
            <a:alphaModFix/>
          </a:blip>
          <a:stretch>
            <a:fillRect/>
          </a:stretch>
        </p:blipFill>
        <p:spPr>
          <a:xfrm>
            <a:off x="230500" y="675575"/>
            <a:ext cx="6762750" cy="2181225"/>
          </a:xfrm>
          <a:prstGeom prst="rect">
            <a:avLst/>
          </a:prstGeom>
          <a:noFill/>
          <a:ln>
            <a:noFill/>
          </a:ln>
        </p:spPr>
      </p:pic>
      <p:pic>
        <p:nvPicPr>
          <p:cNvPr id="1134" name="Google Shape;1134;p105"/>
          <p:cNvPicPr preferRelativeResize="0"/>
          <p:nvPr/>
        </p:nvPicPr>
        <p:blipFill>
          <a:blip r:embed="rId5">
            <a:alphaModFix/>
          </a:blip>
          <a:stretch>
            <a:fillRect/>
          </a:stretch>
        </p:blipFill>
        <p:spPr>
          <a:xfrm>
            <a:off x="4618950" y="2551425"/>
            <a:ext cx="4326525" cy="2034822"/>
          </a:xfrm>
          <a:prstGeom prst="rect">
            <a:avLst/>
          </a:prstGeom>
          <a:noFill/>
          <a:ln>
            <a:noFill/>
          </a:ln>
        </p:spPr>
      </p:pic>
      <p:sp>
        <p:nvSpPr>
          <p:cNvPr id="1135" name="Google Shape;1135;p105"/>
          <p:cNvSpPr txBox="1"/>
          <p:nvPr/>
        </p:nvSpPr>
        <p:spPr>
          <a:xfrm>
            <a:off x="221400" y="3324050"/>
            <a:ext cx="34794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Extracted from </a:t>
            </a:r>
            <a:r>
              <a:rPr lang="en" u="sng">
                <a:solidFill>
                  <a:schemeClr val="hlink"/>
                </a:solidFill>
                <a:latin typeface="Ubuntu"/>
                <a:ea typeface="Ubuntu"/>
                <a:cs typeface="Ubuntu"/>
                <a:sym typeface="Ubuntu"/>
                <a:hlinkClick r:id="rId6"/>
              </a:rPr>
              <a:t>paperswithcode</a:t>
            </a:r>
            <a:r>
              <a:rPr lang="en">
                <a:latin typeface="Ubuntu"/>
                <a:ea typeface="Ubuntu"/>
                <a:cs typeface="Ubuntu"/>
                <a:sym typeface="Ubuntu"/>
              </a:rPr>
              <a:t>.</a:t>
            </a:r>
            <a:endParaRPr>
              <a:latin typeface="Ubuntu"/>
              <a:ea typeface="Ubuntu"/>
              <a:cs typeface="Ubuntu"/>
              <a:sym typeface="Ubuntu"/>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9" name="Shape 1139"/>
        <p:cNvGrpSpPr/>
        <p:nvPr/>
      </p:nvGrpSpPr>
      <p:grpSpPr>
        <a:xfrm>
          <a:off x="0" y="0"/>
          <a:ext cx="0" cy="0"/>
          <a:chOff x="0" y="0"/>
          <a:chExt cx="0" cy="0"/>
        </a:xfrm>
      </p:grpSpPr>
      <p:sp>
        <p:nvSpPr>
          <p:cNvPr id="1140" name="Google Shape;1140;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41" name="Google Shape;1141;p106"/>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Regularization Losses: Label Smoothing</a:t>
            </a:r>
            <a:endParaRPr>
              <a:solidFill>
                <a:srgbClr val="2980B9"/>
              </a:solidFill>
            </a:endParaRPr>
          </a:p>
        </p:txBody>
      </p:sp>
      <p:sp>
        <p:nvSpPr>
          <p:cNvPr id="1142" name="Google Shape;1142;p106"/>
          <p:cNvSpPr txBox="1"/>
          <p:nvPr/>
        </p:nvSpPr>
        <p:spPr>
          <a:xfrm>
            <a:off x="61075" y="3873100"/>
            <a:ext cx="8625600" cy="11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Source: </a:t>
            </a:r>
            <a:r>
              <a:rPr lang="en" sz="1200" u="sng">
                <a:solidFill>
                  <a:schemeClr val="hlink"/>
                </a:solidFill>
                <a:latin typeface="Ubuntu"/>
                <a:ea typeface="Ubuntu"/>
                <a:cs typeface="Ubuntu"/>
                <a:sym typeface="Ubuntu"/>
                <a:hlinkClick r:id="rId3"/>
              </a:rPr>
              <a:t>@remykaren</a:t>
            </a:r>
            <a:endParaRPr sz="1200">
              <a:latin typeface="Ubuntu"/>
              <a:ea typeface="Ubuntu"/>
              <a:cs typeface="Ubuntu"/>
              <a:sym typeface="Ubuntu"/>
            </a:endParaRPr>
          </a:p>
          <a:p>
            <a:pPr indent="0" lvl="0" marL="0" rtl="0" algn="l">
              <a:spcBef>
                <a:spcPts val="0"/>
              </a:spcBef>
              <a:spcAft>
                <a:spcPts val="0"/>
              </a:spcAft>
              <a:buNone/>
            </a:pPr>
            <a:r>
              <a:rPr lang="en" sz="1200">
                <a:latin typeface="Ubuntu"/>
                <a:ea typeface="Ubuntu"/>
                <a:cs typeface="Ubuntu"/>
                <a:sym typeface="Ubuntu"/>
              </a:rPr>
              <a:t>Jeremy Howard, </a:t>
            </a:r>
            <a:r>
              <a:rPr lang="en" sz="1200" u="sng">
                <a:solidFill>
                  <a:schemeClr val="hlink"/>
                </a:solidFill>
                <a:latin typeface="Ubuntu"/>
                <a:ea typeface="Ubuntu"/>
                <a:cs typeface="Ubuntu"/>
                <a:sym typeface="Ubuntu"/>
                <a:hlinkClick r:id="rId4"/>
              </a:rPr>
              <a:t>Implementation in PyTorch</a:t>
            </a:r>
            <a:endParaRPr sz="1200">
              <a:latin typeface="Ubuntu"/>
              <a:ea typeface="Ubuntu"/>
              <a:cs typeface="Ubuntu"/>
              <a:sym typeface="Ubuntu"/>
            </a:endParaRPr>
          </a:p>
          <a:p>
            <a:pPr indent="0" lvl="0" marL="0" rtl="0" algn="l">
              <a:spcBef>
                <a:spcPts val="0"/>
              </a:spcBef>
              <a:spcAft>
                <a:spcPts val="0"/>
              </a:spcAft>
              <a:buNone/>
            </a:pPr>
            <a:r>
              <a:t/>
            </a:r>
            <a:endParaRPr sz="1200">
              <a:latin typeface="Ubuntu"/>
              <a:ea typeface="Ubuntu"/>
              <a:cs typeface="Ubuntu"/>
              <a:sym typeface="Ubuntu"/>
            </a:endParaRPr>
          </a:p>
          <a:p>
            <a:pPr indent="0" lvl="0" marL="0" rtl="0" algn="l">
              <a:spcBef>
                <a:spcPts val="0"/>
              </a:spcBef>
              <a:spcAft>
                <a:spcPts val="0"/>
              </a:spcAft>
              <a:buNone/>
            </a:pPr>
            <a:r>
              <a:rPr lang="en" sz="1200">
                <a:latin typeface="Ubuntu"/>
                <a:ea typeface="Ubuntu"/>
                <a:cs typeface="Ubuntu"/>
                <a:sym typeface="Ubuntu"/>
              </a:rPr>
              <a:t>Szegedy, C., Vanhoucke, V., Ioffe, S., Shlens, J., &amp; Wojna, Z. (2016). </a:t>
            </a:r>
            <a:r>
              <a:rPr lang="en" sz="1200" u="sng">
                <a:solidFill>
                  <a:schemeClr val="hlink"/>
                </a:solidFill>
                <a:latin typeface="Ubuntu"/>
                <a:ea typeface="Ubuntu"/>
                <a:cs typeface="Ubuntu"/>
                <a:sym typeface="Ubuntu"/>
                <a:hlinkClick r:id="rId5"/>
              </a:rPr>
              <a:t>Rethinking the inception architecture for computer vision</a:t>
            </a:r>
            <a:r>
              <a:rPr lang="en" sz="1200">
                <a:latin typeface="Ubuntu"/>
                <a:ea typeface="Ubuntu"/>
                <a:cs typeface="Ubuntu"/>
                <a:sym typeface="Ubuntu"/>
              </a:rPr>
              <a:t>. CVPR 2016.</a:t>
            </a:r>
            <a:endParaRPr sz="1200">
              <a:latin typeface="Ubuntu"/>
              <a:ea typeface="Ubuntu"/>
              <a:cs typeface="Ubuntu"/>
              <a:sym typeface="Ubuntu"/>
            </a:endParaRPr>
          </a:p>
          <a:p>
            <a:pPr indent="0" lvl="0" marL="0" rtl="0" algn="l">
              <a:spcBef>
                <a:spcPts val="0"/>
              </a:spcBef>
              <a:spcAft>
                <a:spcPts val="0"/>
              </a:spcAft>
              <a:buNone/>
            </a:pPr>
            <a:r>
              <a:rPr lang="en" sz="1200">
                <a:latin typeface="Ubuntu"/>
                <a:ea typeface="Ubuntu"/>
                <a:cs typeface="Ubuntu"/>
                <a:sym typeface="Ubuntu"/>
              </a:rPr>
              <a:t>Müller, R., Kornblith, S., &amp; Hinton, G. E. (2019). </a:t>
            </a:r>
            <a:r>
              <a:rPr lang="en" sz="1200" u="sng">
                <a:solidFill>
                  <a:schemeClr val="hlink"/>
                </a:solidFill>
                <a:latin typeface="Ubuntu"/>
                <a:ea typeface="Ubuntu"/>
                <a:cs typeface="Ubuntu"/>
                <a:sym typeface="Ubuntu"/>
                <a:hlinkClick r:id="rId6"/>
              </a:rPr>
              <a:t>When does label smoothing help?</a:t>
            </a:r>
            <a:r>
              <a:rPr lang="en" sz="1200">
                <a:latin typeface="Ubuntu"/>
                <a:ea typeface="Ubuntu"/>
                <a:cs typeface="Ubuntu"/>
                <a:sym typeface="Ubuntu"/>
              </a:rPr>
              <a:t>. NeurIPS 2019.</a:t>
            </a:r>
            <a:endParaRPr sz="1200">
              <a:latin typeface="Ubuntu"/>
              <a:ea typeface="Ubuntu"/>
              <a:cs typeface="Ubuntu"/>
              <a:sym typeface="Ubuntu"/>
            </a:endParaRPr>
          </a:p>
        </p:txBody>
      </p:sp>
      <p:pic>
        <p:nvPicPr>
          <p:cNvPr id="1143" name="Google Shape;1143;p106"/>
          <p:cNvPicPr preferRelativeResize="0"/>
          <p:nvPr/>
        </p:nvPicPr>
        <p:blipFill rotWithShape="1">
          <a:blip r:embed="rId7">
            <a:alphaModFix/>
          </a:blip>
          <a:srcRect b="0" l="0" r="16275" t="0"/>
          <a:stretch/>
        </p:blipFill>
        <p:spPr>
          <a:xfrm>
            <a:off x="159300" y="765275"/>
            <a:ext cx="3094175" cy="2076450"/>
          </a:xfrm>
          <a:prstGeom prst="rect">
            <a:avLst/>
          </a:prstGeom>
          <a:noFill/>
          <a:ln>
            <a:noFill/>
          </a:ln>
        </p:spPr>
      </p:pic>
      <p:pic>
        <p:nvPicPr>
          <p:cNvPr id="1144" name="Google Shape;1144;p106"/>
          <p:cNvPicPr preferRelativeResize="0"/>
          <p:nvPr/>
        </p:nvPicPr>
        <p:blipFill rotWithShape="1">
          <a:blip r:embed="rId8">
            <a:alphaModFix/>
          </a:blip>
          <a:srcRect b="0" l="7149" r="0" t="0"/>
          <a:stretch/>
        </p:blipFill>
        <p:spPr>
          <a:xfrm>
            <a:off x="3413325" y="751275"/>
            <a:ext cx="5730675" cy="3470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0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Outline</a:t>
            </a:r>
            <a:endParaRPr>
              <a:solidFill>
                <a:srgbClr val="2980B9"/>
              </a:solidFill>
            </a:endParaRPr>
          </a:p>
        </p:txBody>
      </p:sp>
      <p:sp>
        <p:nvSpPr>
          <p:cNvPr id="1150" name="Google Shape;1150;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a:t>
            </a:r>
            <a:endParaRPr/>
          </a:p>
          <a:p>
            <a:pPr indent="-317500" lvl="1" marL="914400" rtl="0" algn="l">
              <a:spcBef>
                <a:spcPts val="0"/>
              </a:spcBef>
              <a:spcAft>
                <a:spcPts val="0"/>
              </a:spcAft>
              <a:buSzPts val="1400"/>
              <a:buChar char="○"/>
            </a:pPr>
            <a:r>
              <a:rPr lang="en"/>
              <a:t>Definition, properties, training process</a:t>
            </a:r>
            <a:endParaRPr/>
          </a:p>
          <a:p>
            <a:pPr indent="-342900" lvl="0" marL="457200" rtl="0" algn="l">
              <a:spcBef>
                <a:spcPts val="0"/>
              </a:spcBef>
              <a:spcAft>
                <a:spcPts val="0"/>
              </a:spcAft>
              <a:buSzPts val="1800"/>
              <a:buChar char="●"/>
            </a:pPr>
            <a:r>
              <a:rPr lang="en"/>
              <a:t>Common types of loss functions</a:t>
            </a:r>
            <a:endParaRPr/>
          </a:p>
          <a:p>
            <a:pPr indent="-317500" lvl="1" marL="914400" rtl="0" algn="l">
              <a:spcBef>
                <a:spcPts val="0"/>
              </a:spcBef>
              <a:spcAft>
                <a:spcPts val="0"/>
              </a:spcAft>
              <a:buSzPts val="1400"/>
              <a:buChar char="○"/>
            </a:pPr>
            <a:r>
              <a:rPr lang="en"/>
              <a:t>Regression</a:t>
            </a:r>
            <a:endParaRPr/>
          </a:p>
          <a:p>
            <a:pPr indent="-317500" lvl="1" marL="914400" rtl="0" algn="l">
              <a:spcBef>
                <a:spcPts val="0"/>
              </a:spcBef>
              <a:spcAft>
                <a:spcPts val="0"/>
              </a:spcAft>
              <a:buSzPts val="1400"/>
              <a:buChar char="○"/>
            </a:pPr>
            <a:r>
              <a:rPr lang="en"/>
              <a:t>Classification</a:t>
            </a:r>
            <a:endParaRPr/>
          </a:p>
          <a:p>
            <a:pPr indent="-342900" lvl="0" marL="457200" rtl="0" algn="l">
              <a:spcBef>
                <a:spcPts val="0"/>
              </a:spcBef>
              <a:spcAft>
                <a:spcPts val="0"/>
              </a:spcAft>
              <a:buSzPts val="1800"/>
              <a:buChar char="●"/>
            </a:pPr>
            <a:r>
              <a:rPr lang="en"/>
              <a:t>Regularization</a:t>
            </a:r>
            <a:endParaRPr/>
          </a:p>
          <a:p>
            <a:pPr indent="0" lvl="0" marL="457200" rtl="0" algn="l">
              <a:spcBef>
                <a:spcPts val="1000"/>
              </a:spcBef>
              <a:spcAft>
                <a:spcPts val="1000"/>
              </a:spcAft>
              <a:buNone/>
            </a:pPr>
            <a:r>
              <a:t/>
            </a:r>
            <a:endParaRPr/>
          </a:p>
        </p:txBody>
      </p:sp>
      <p:sp>
        <p:nvSpPr>
          <p:cNvPr id="1151" name="Google Shape;1151;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6" name="Shape 1156"/>
        <p:cNvGrpSpPr/>
        <p:nvPr/>
      </p:nvGrpSpPr>
      <p:grpSpPr>
        <a:xfrm>
          <a:off x="0" y="0"/>
          <a:ext cx="0" cy="0"/>
          <a:chOff x="0" y="0"/>
          <a:chExt cx="0" cy="0"/>
        </a:xfrm>
      </p:grpSpPr>
      <p:sp>
        <p:nvSpPr>
          <p:cNvPr id="1157" name="Google Shape;1157;p108"/>
          <p:cNvSpPr txBox="1"/>
          <p:nvPr>
            <p:ph idx="12" type="sldNum"/>
          </p:nvPr>
        </p:nvSpPr>
        <p:spPr>
          <a:xfrm>
            <a:off x="8472458" y="4663217"/>
            <a:ext cx="548700" cy="393600"/>
          </a:xfrm>
          <a:prstGeom prst="rect">
            <a:avLst/>
          </a:prstGeom>
        </p:spPr>
        <p:txBody>
          <a:bodyPr anchorCtr="0" anchor="ctr" bIns="76025" lIns="76025" spcFirstLastPara="1" rIns="76025" wrap="square" tIns="76025">
            <a:noAutofit/>
          </a:bodyPr>
          <a:lstStyle/>
          <a:p>
            <a:pPr indent="0" lvl="0" marL="0" rtl="0" algn="r">
              <a:spcBef>
                <a:spcPts val="0"/>
              </a:spcBef>
              <a:spcAft>
                <a:spcPts val="0"/>
              </a:spcAft>
              <a:buNone/>
            </a:pPr>
            <a:fld id="{00000000-1234-1234-1234-123412341234}" type="slidenum">
              <a:rPr lang="en"/>
              <a:t>‹#›</a:t>
            </a:fld>
            <a:endParaRPr/>
          </a:p>
        </p:txBody>
      </p:sp>
      <p:sp>
        <p:nvSpPr>
          <p:cNvPr id="1158" name="Google Shape;1158;p108"/>
          <p:cNvSpPr txBox="1"/>
          <p:nvPr>
            <p:ph idx="4294967295" type="title"/>
          </p:nvPr>
        </p:nvSpPr>
        <p:spPr>
          <a:xfrm>
            <a:off x="-36875" y="5150"/>
            <a:ext cx="90909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latin typeface="Lato"/>
                <a:ea typeface="Lato"/>
                <a:cs typeface="Lato"/>
                <a:sym typeface="Lato"/>
              </a:rPr>
              <a:t>More popular losses in DNN</a:t>
            </a:r>
            <a:endParaRPr>
              <a:solidFill>
                <a:srgbClr val="FF6633"/>
              </a:solidFill>
              <a:latin typeface="Lato"/>
              <a:ea typeface="Lato"/>
              <a:cs typeface="Lato"/>
              <a:sym typeface="Lato"/>
            </a:endParaRPr>
          </a:p>
        </p:txBody>
      </p:sp>
      <p:sp>
        <p:nvSpPr>
          <p:cNvPr id="1159" name="Google Shape;1159;p108"/>
          <p:cNvSpPr txBox="1"/>
          <p:nvPr/>
        </p:nvSpPr>
        <p:spPr>
          <a:xfrm>
            <a:off x="113800" y="720700"/>
            <a:ext cx="8223600" cy="414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Ubuntu"/>
              <a:buChar char="●"/>
            </a:pPr>
            <a:r>
              <a:rPr lang="en" u="sng">
                <a:solidFill>
                  <a:schemeClr val="hlink"/>
                </a:solidFill>
                <a:latin typeface="Ubuntu"/>
                <a:ea typeface="Ubuntu"/>
                <a:cs typeface="Ubuntu"/>
                <a:sym typeface="Ubuntu"/>
                <a:hlinkClick r:id="rId3"/>
              </a:rPr>
              <a:t>Kullback–Leibler</a:t>
            </a:r>
            <a:r>
              <a:rPr lang="en">
                <a:latin typeface="Ubuntu"/>
                <a:ea typeface="Ubuntu"/>
                <a:cs typeface="Ubuntu"/>
                <a:sym typeface="Ubuntu"/>
              </a:rPr>
              <a:t> (KL) divergence </a:t>
            </a:r>
            <a:r>
              <a:rPr lang="en" u="sng">
                <a:solidFill>
                  <a:schemeClr val="hlink"/>
                </a:solidFill>
                <a:latin typeface="Ubuntu"/>
                <a:ea typeface="Ubuntu"/>
                <a:cs typeface="Ubuntu"/>
                <a:sym typeface="Ubuntu"/>
                <a:hlinkClick r:id="rId4"/>
              </a:rPr>
              <a:t>[visualization]</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Contrastive loss</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Hadsell, R., Chopra, S., &amp; LeCun, Y. (2006, June). </a:t>
            </a:r>
            <a:r>
              <a:rPr lang="en" u="sng">
                <a:solidFill>
                  <a:schemeClr val="hlink"/>
                </a:solidFill>
                <a:latin typeface="Ubuntu"/>
                <a:ea typeface="Ubuntu"/>
                <a:cs typeface="Ubuntu"/>
                <a:sym typeface="Ubuntu"/>
                <a:hlinkClick r:id="rId5"/>
              </a:rPr>
              <a:t>Dimensionality reduction by learning an invariant mapping</a:t>
            </a:r>
            <a:r>
              <a:rPr lang="en">
                <a:latin typeface="Ubuntu"/>
                <a:ea typeface="Ubuntu"/>
                <a:cs typeface="Ubuntu"/>
                <a:sym typeface="Ubuntu"/>
              </a:rPr>
              <a:t>. CVPR 2006.</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u="sng">
                <a:solidFill>
                  <a:schemeClr val="hlink"/>
                </a:solidFill>
                <a:latin typeface="Ubuntu"/>
                <a:ea typeface="Ubuntu"/>
                <a:cs typeface="Ubuntu"/>
                <a:sym typeface="Ubuntu"/>
                <a:hlinkClick r:id="rId6"/>
              </a:rPr>
              <a:t>https://ankeshanand.com/blog/2020/01/26/contrative-self-supervised-learning.html</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u="sng">
                <a:solidFill>
                  <a:schemeClr val="hlink"/>
                </a:solidFill>
                <a:latin typeface="Ubuntu"/>
                <a:ea typeface="Ubuntu"/>
                <a:cs typeface="Ubuntu"/>
                <a:sym typeface="Ubuntu"/>
                <a:hlinkClick r:id="rId7"/>
              </a:rPr>
              <a:t>https://twitter.com/phillip_isola/status/1253514436482142209?s=21</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u="sng">
                <a:solidFill>
                  <a:schemeClr val="hlink"/>
                </a:solidFill>
                <a:latin typeface="Ubuntu"/>
                <a:ea typeface="Ubuntu"/>
                <a:cs typeface="Ubuntu"/>
                <a:sym typeface="Ubuntu"/>
                <a:hlinkClick r:id="rId8"/>
              </a:rPr>
              <a:t>Superloss</a:t>
            </a:r>
            <a:r>
              <a:rPr lang="en">
                <a:latin typeface="Ubuntu"/>
                <a:ea typeface="Ubuntu"/>
                <a:cs typeface="Ubuntu"/>
                <a:sym typeface="Ubuntu"/>
              </a:rPr>
              <a:t> (NeurIPS 2020)</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latin typeface="Ubuntu"/>
                <a:ea typeface="Ubuntu"/>
                <a:cs typeface="Ubuntu"/>
                <a:sym typeface="Ubuntu"/>
              </a:rPr>
              <a:t>Reformulation of a regression problem as a classification one:</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Beckham, C., &amp; Pal, C. (2016). </a:t>
            </a:r>
            <a:r>
              <a:rPr lang="en" u="sng">
                <a:solidFill>
                  <a:schemeClr val="hlink"/>
                </a:solidFill>
                <a:latin typeface="Ubuntu"/>
                <a:ea typeface="Ubuntu"/>
                <a:cs typeface="Ubuntu"/>
                <a:sym typeface="Ubuntu"/>
                <a:hlinkClick r:id="rId9"/>
              </a:rPr>
              <a:t>A simple squared-error reformulation for ordinal classification</a:t>
            </a:r>
            <a:r>
              <a:rPr lang="en">
                <a:latin typeface="Ubuntu"/>
                <a:ea typeface="Ubuntu"/>
                <a:cs typeface="Ubuntu"/>
                <a:sym typeface="Ubuntu"/>
              </a:rPr>
              <a:t>. NIPS ML4H 2016.</a:t>
            </a:r>
            <a:endParaRPr>
              <a:latin typeface="Ubuntu"/>
              <a:ea typeface="Ubuntu"/>
              <a:cs typeface="Ubuntu"/>
              <a:sym typeface="Ubuntu"/>
            </a:endParaRPr>
          </a:p>
          <a:p>
            <a:pPr indent="-317500" lvl="0" marL="457200" rtl="0" algn="l">
              <a:spcBef>
                <a:spcPts val="0"/>
              </a:spcBef>
              <a:spcAft>
                <a:spcPts val="0"/>
              </a:spcAft>
              <a:buSzPts val="1400"/>
              <a:buFont typeface="Ubuntu"/>
              <a:buChar char="●"/>
            </a:pPr>
            <a:r>
              <a:rPr lang="en">
                <a:solidFill>
                  <a:schemeClr val="dk1"/>
                </a:solidFill>
                <a:latin typeface="Ubuntu"/>
                <a:ea typeface="Ubuntu"/>
                <a:cs typeface="Ubuntu"/>
                <a:sym typeface="Ubuntu"/>
              </a:rPr>
              <a:t>Lin et al. </a:t>
            </a:r>
            <a:r>
              <a:rPr lang="en" u="sng">
                <a:solidFill>
                  <a:schemeClr val="accent5"/>
                </a:solidFill>
                <a:latin typeface="Ubuntu"/>
                <a:ea typeface="Ubuntu"/>
                <a:cs typeface="Ubuntu"/>
                <a:sym typeface="Ubuntu"/>
                <a:hlinkClick r:id="rId10">
                  <a:extLst>
                    <a:ext uri="{A12FA001-AC4F-418D-AE19-62706E023703}">
                      <ahyp:hlinkClr val="tx"/>
                    </a:ext>
                  </a:extLst>
                </a:hlinkClick>
              </a:rPr>
              <a:t>Focal Loss for Dense Object Detection.</a:t>
            </a:r>
            <a:r>
              <a:rPr lang="en">
                <a:solidFill>
                  <a:schemeClr val="dk1"/>
                </a:solidFill>
                <a:latin typeface="Ubuntu"/>
                <a:ea typeface="Ubuntu"/>
                <a:cs typeface="Ubuntu"/>
                <a:sym typeface="Ubuntu"/>
              </a:rPr>
              <a:t> ICCV 2017 </a:t>
            </a:r>
            <a:endParaRPr>
              <a:solidFill>
                <a:schemeClr val="dk1"/>
              </a:solidFill>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pic>
        <p:nvPicPr>
          <p:cNvPr descr="phd101008s.gif" id="1164" name="Google Shape;1164;p109"/>
          <p:cNvPicPr preferRelativeResize="0"/>
          <p:nvPr/>
        </p:nvPicPr>
        <p:blipFill>
          <a:blip r:embed="rId3">
            <a:alphaModFix/>
          </a:blip>
          <a:stretch>
            <a:fillRect/>
          </a:stretch>
        </p:blipFill>
        <p:spPr>
          <a:xfrm>
            <a:off x="600600" y="594425"/>
            <a:ext cx="7034558" cy="4549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Definition</a:t>
            </a:r>
            <a:endParaRPr>
              <a:solidFill>
                <a:srgbClr val="2980B9"/>
              </a:solidFill>
            </a:endParaRPr>
          </a:p>
        </p:txBody>
      </p:sp>
      <p:sp>
        <p:nvSpPr>
          <p:cNvPr id="211" name="Google Shape;211;p39"/>
          <p:cNvSpPr txBox="1"/>
          <p:nvPr>
            <p:ph idx="1" type="body"/>
          </p:nvPr>
        </p:nvSpPr>
        <p:spPr>
          <a:xfrm>
            <a:off x="457200" y="1200150"/>
            <a:ext cx="8229600" cy="1066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latin typeface="Ubuntu"/>
                <a:ea typeface="Ubuntu"/>
                <a:cs typeface="Ubuntu"/>
                <a:sym typeface="Ubuntu"/>
              </a:rPr>
              <a:t>T</a:t>
            </a:r>
            <a:r>
              <a:rPr lang="en" sz="1800">
                <a:latin typeface="Ubuntu"/>
                <a:ea typeface="Ubuntu"/>
                <a:cs typeface="Ubuntu"/>
                <a:sym typeface="Ubuntu"/>
              </a:rPr>
              <a:t>he </a:t>
            </a:r>
            <a:r>
              <a:rPr b="1" lang="en" sz="1800">
                <a:latin typeface="Ubuntu"/>
                <a:ea typeface="Ubuntu"/>
                <a:cs typeface="Ubuntu"/>
                <a:sym typeface="Ubuntu"/>
              </a:rPr>
              <a:t>loss function</a:t>
            </a:r>
            <a:r>
              <a:rPr lang="en" sz="1800">
                <a:latin typeface="Ubuntu"/>
                <a:ea typeface="Ubuntu"/>
                <a:cs typeface="Ubuntu"/>
                <a:sym typeface="Ubuntu"/>
              </a:rPr>
              <a:t> measures the </a:t>
            </a:r>
            <a:r>
              <a:rPr b="1" lang="en" sz="1800">
                <a:latin typeface="Ubuntu"/>
                <a:ea typeface="Ubuntu"/>
                <a:cs typeface="Ubuntu"/>
                <a:sym typeface="Ubuntu"/>
              </a:rPr>
              <a:t>quality</a:t>
            </a:r>
            <a:r>
              <a:rPr lang="en" sz="1800">
                <a:latin typeface="Ubuntu"/>
                <a:ea typeface="Ubuntu"/>
                <a:cs typeface="Ubuntu"/>
                <a:sym typeface="Ubuntu"/>
              </a:rPr>
              <a:t> of a particular set of parameters based on how well the output of the network </a:t>
            </a:r>
            <a:r>
              <a:rPr b="1" lang="en" sz="1800">
                <a:latin typeface="Ubuntu"/>
                <a:ea typeface="Ubuntu"/>
                <a:cs typeface="Ubuntu"/>
                <a:sym typeface="Ubuntu"/>
              </a:rPr>
              <a:t>agrees</a:t>
            </a:r>
            <a:r>
              <a:rPr lang="en" sz="1800">
                <a:latin typeface="Ubuntu"/>
                <a:ea typeface="Ubuntu"/>
                <a:cs typeface="Ubuntu"/>
                <a:sym typeface="Ubuntu"/>
              </a:rPr>
              <a:t> with the ground truth labels in the training data. </a:t>
            </a:r>
            <a:endParaRPr sz="1800">
              <a:latin typeface="Ubuntu"/>
              <a:ea typeface="Ubuntu"/>
              <a:cs typeface="Ubuntu"/>
              <a:sym typeface="Ubuntu"/>
            </a:endParaRPr>
          </a:p>
        </p:txBody>
      </p:sp>
      <p:sp>
        <p:nvSpPr>
          <p:cNvPr id="212" name="Google Shape;21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3" name="Google Shape;213;p39"/>
          <p:cNvPicPr preferRelativeResize="0"/>
          <p:nvPr/>
        </p:nvPicPr>
        <p:blipFill rotWithShape="1">
          <a:blip r:embed="rId3">
            <a:alphaModFix/>
          </a:blip>
          <a:srcRect b="0" l="0" r="50022" t="0"/>
          <a:stretch/>
        </p:blipFill>
        <p:spPr>
          <a:xfrm>
            <a:off x="127000" y="2944925"/>
            <a:ext cx="1923225" cy="1316075"/>
          </a:xfrm>
          <a:prstGeom prst="rect">
            <a:avLst/>
          </a:prstGeom>
          <a:noFill/>
          <a:ln>
            <a:noFill/>
          </a:ln>
        </p:spPr>
      </p:pic>
      <p:pic>
        <p:nvPicPr>
          <p:cNvPr id="214" name="Google Shape;214;p39"/>
          <p:cNvPicPr preferRelativeResize="0"/>
          <p:nvPr/>
        </p:nvPicPr>
        <p:blipFill rotWithShape="1">
          <a:blip r:embed="rId3">
            <a:alphaModFix/>
          </a:blip>
          <a:srcRect b="0" l="50022" r="0" t="0"/>
          <a:stretch/>
        </p:blipFill>
        <p:spPr>
          <a:xfrm>
            <a:off x="7153025" y="2978375"/>
            <a:ext cx="1825491" cy="1249200"/>
          </a:xfrm>
          <a:prstGeom prst="rect">
            <a:avLst/>
          </a:prstGeom>
          <a:noFill/>
          <a:ln>
            <a:noFill/>
          </a:ln>
        </p:spPr>
      </p:pic>
      <p:pic>
        <p:nvPicPr>
          <p:cNvPr id="215" name="Google Shape;215;p39"/>
          <p:cNvPicPr preferRelativeResize="0"/>
          <p:nvPr/>
        </p:nvPicPr>
        <p:blipFill>
          <a:blip r:embed="rId4">
            <a:alphaModFix/>
          </a:blip>
          <a:stretch>
            <a:fillRect/>
          </a:stretch>
        </p:blipFill>
        <p:spPr>
          <a:xfrm>
            <a:off x="2084175" y="2978368"/>
            <a:ext cx="2507400" cy="1249200"/>
          </a:xfrm>
          <a:prstGeom prst="rect">
            <a:avLst/>
          </a:prstGeom>
          <a:noFill/>
          <a:ln>
            <a:noFill/>
          </a:ln>
        </p:spPr>
      </p:pic>
      <p:sp>
        <p:nvSpPr>
          <p:cNvPr id="216" name="Google Shape;216;p39"/>
          <p:cNvSpPr txBox="1"/>
          <p:nvPr/>
        </p:nvSpPr>
        <p:spPr>
          <a:xfrm>
            <a:off x="4668525" y="3521725"/>
            <a:ext cx="12147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“By the tail”</a:t>
            </a:r>
            <a:endParaRPr>
              <a:latin typeface="Ubuntu"/>
              <a:ea typeface="Ubuntu"/>
              <a:cs typeface="Ubuntu"/>
              <a:sym typeface="Ubuntu"/>
            </a:endParaRPr>
          </a:p>
        </p:txBody>
      </p:sp>
      <p:sp>
        <p:nvSpPr>
          <p:cNvPr id="217" name="Google Shape;217;p39"/>
          <p:cNvSpPr txBox="1"/>
          <p:nvPr/>
        </p:nvSpPr>
        <p:spPr>
          <a:xfrm>
            <a:off x="4668525" y="4363125"/>
            <a:ext cx="984000" cy="5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6633"/>
                </a:solidFill>
              </a:rPr>
              <a:t>f</a:t>
            </a:r>
            <a:r>
              <a:rPr baseline="-25000" lang="en">
                <a:solidFill>
                  <a:srgbClr val="FF6633"/>
                </a:solidFill>
              </a:rPr>
              <a:t>θ</a:t>
            </a:r>
            <a:r>
              <a:rPr lang="en">
                <a:solidFill>
                  <a:srgbClr val="FF6633"/>
                </a:solidFill>
              </a:rPr>
              <a:t>(x) = ŷ</a:t>
            </a:r>
            <a:endParaRPr>
              <a:solidFill>
                <a:srgbClr val="FF6633"/>
              </a:solidFill>
            </a:endParaRPr>
          </a:p>
          <a:p>
            <a:pPr indent="0" lvl="0" marL="0" rtl="0" algn="ctr">
              <a:spcBef>
                <a:spcPts val="0"/>
              </a:spcBef>
              <a:spcAft>
                <a:spcPts val="0"/>
              </a:spcAft>
              <a:buNone/>
            </a:pPr>
            <a:r>
              <a:rPr lang="en">
                <a:solidFill>
                  <a:srgbClr val="FF6633"/>
                </a:solidFill>
              </a:rPr>
              <a:t>Output</a:t>
            </a:r>
            <a:r>
              <a:rPr lang="en"/>
              <a:t> </a:t>
            </a:r>
            <a:endParaRPr/>
          </a:p>
          <a:p>
            <a:pPr indent="0" lvl="0" marL="0" rtl="0" algn="l">
              <a:spcBef>
                <a:spcPts val="0"/>
              </a:spcBef>
              <a:spcAft>
                <a:spcPts val="0"/>
              </a:spcAft>
              <a:buNone/>
            </a:pPr>
            <a:r>
              <a:t/>
            </a:r>
            <a:endParaRPr/>
          </a:p>
        </p:txBody>
      </p:sp>
      <p:sp>
        <p:nvSpPr>
          <p:cNvPr id="218" name="Google Shape;218;p39"/>
          <p:cNvSpPr txBox="1"/>
          <p:nvPr/>
        </p:nvSpPr>
        <p:spPr>
          <a:xfrm>
            <a:off x="596613" y="4400150"/>
            <a:ext cx="984000" cy="2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6633"/>
                </a:solidFill>
              </a:rPr>
              <a:t>x</a:t>
            </a:r>
            <a:endParaRPr>
              <a:solidFill>
                <a:srgbClr val="FF6633"/>
              </a:solidFill>
            </a:endParaRPr>
          </a:p>
          <a:p>
            <a:pPr indent="0" lvl="0" marL="0" rtl="0" algn="ctr">
              <a:spcBef>
                <a:spcPts val="0"/>
              </a:spcBef>
              <a:spcAft>
                <a:spcPts val="0"/>
              </a:spcAft>
              <a:buNone/>
            </a:pPr>
            <a:r>
              <a:rPr lang="en">
                <a:solidFill>
                  <a:srgbClr val="FF6633"/>
                </a:solidFill>
              </a:rPr>
              <a:t>Input</a:t>
            </a:r>
            <a:endParaRPr/>
          </a:p>
          <a:p>
            <a:pPr indent="0" lvl="0" marL="0" rtl="0" algn="l">
              <a:spcBef>
                <a:spcPts val="0"/>
              </a:spcBef>
              <a:spcAft>
                <a:spcPts val="0"/>
              </a:spcAft>
              <a:buNone/>
            </a:pPr>
            <a:r>
              <a:t/>
            </a:r>
            <a:endParaRPr/>
          </a:p>
        </p:txBody>
      </p:sp>
      <p:sp>
        <p:nvSpPr>
          <p:cNvPr id="219" name="Google Shape;219;p39"/>
          <p:cNvSpPr txBox="1"/>
          <p:nvPr/>
        </p:nvSpPr>
        <p:spPr>
          <a:xfrm>
            <a:off x="7207475" y="4332850"/>
            <a:ext cx="1771200" cy="26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6633"/>
                </a:solidFill>
              </a:rPr>
              <a:t>y</a:t>
            </a:r>
            <a:endParaRPr>
              <a:solidFill>
                <a:srgbClr val="FF6633"/>
              </a:solidFill>
            </a:endParaRPr>
          </a:p>
          <a:p>
            <a:pPr indent="0" lvl="0" marL="0" rtl="0" algn="ctr">
              <a:spcBef>
                <a:spcPts val="0"/>
              </a:spcBef>
              <a:spcAft>
                <a:spcPts val="0"/>
              </a:spcAft>
              <a:buNone/>
            </a:pPr>
            <a:r>
              <a:rPr lang="en">
                <a:solidFill>
                  <a:srgbClr val="FF6633"/>
                </a:solidFill>
              </a:rPr>
              <a:t>Label</a:t>
            </a:r>
            <a:endParaRPr>
              <a:solidFill>
                <a:srgbClr val="FF6633"/>
              </a:solidFill>
            </a:endParaRPr>
          </a:p>
          <a:p>
            <a:pPr indent="0" lvl="0" marL="0" rtl="0" algn="ctr">
              <a:spcBef>
                <a:spcPts val="0"/>
              </a:spcBef>
              <a:spcAft>
                <a:spcPts val="0"/>
              </a:spcAft>
              <a:buNone/>
            </a:pPr>
            <a:r>
              <a:rPr lang="en">
                <a:solidFill>
                  <a:srgbClr val="FF6633"/>
                </a:solidFill>
              </a:rPr>
              <a:t>(ground truth</a:t>
            </a:r>
            <a:r>
              <a:rPr lang="en"/>
              <a:t>)</a:t>
            </a:r>
            <a:endParaRPr/>
          </a:p>
        </p:txBody>
      </p:sp>
      <p:sp>
        <p:nvSpPr>
          <p:cNvPr id="220" name="Google Shape;220;p39"/>
          <p:cNvSpPr/>
          <p:nvPr/>
        </p:nvSpPr>
        <p:spPr>
          <a:xfrm>
            <a:off x="5886250" y="3229950"/>
            <a:ext cx="1350300" cy="888900"/>
          </a:xfrm>
          <a:prstGeom prst="lef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Loss function</a:t>
            </a:r>
            <a:endParaRPr>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p:nvPr/>
        </p:nvSpPr>
        <p:spPr>
          <a:xfrm>
            <a:off x="999125" y="1758400"/>
            <a:ext cx="2744100" cy="231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0"/>
          <p:cNvSpPr txBox="1"/>
          <p:nvPr>
            <p:ph idx="12" type="sldNum"/>
          </p:nvPr>
        </p:nvSpPr>
        <p:spPr>
          <a:xfrm>
            <a:off x="8556784" y="48260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40"/>
          <p:cNvSpPr txBox="1"/>
          <p:nvPr/>
        </p:nvSpPr>
        <p:spPr>
          <a:xfrm>
            <a:off x="5066625" y="738950"/>
            <a:ext cx="2987400" cy="13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How good does our network with the training data?</a:t>
            </a:r>
            <a:endParaRPr b="1" sz="2400"/>
          </a:p>
        </p:txBody>
      </p:sp>
      <p:grpSp>
        <p:nvGrpSpPr>
          <p:cNvPr id="228" name="Google Shape;228;p40"/>
          <p:cNvGrpSpPr/>
          <p:nvPr/>
        </p:nvGrpSpPr>
        <p:grpSpPr>
          <a:xfrm>
            <a:off x="7300975" y="3102275"/>
            <a:ext cx="1804500" cy="723300"/>
            <a:chOff x="7300975" y="3559475"/>
            <a:chExt cx="1804500" cy="723300"/>
          </a:xfrm>
        </p:grpSpPr>
        <p:sp>
          <p:nvSpPr>
            <p:cNvPr id="229" name="Google Shape;229;p40"/>
            <p:cNvSpPr txBox="1"/>
            <p:nvPr/>
          </p:nvSpPr>
          <p:spPr>
            <a:xfrm>
              <a:off x="7300975" y="3559475"/>
              <a:ext cx="1804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rPr>
                <a:t>labels (ground truth)</a:t>
              </a:r>
              <a:endParaRPr>
                <a:solidFill>
                  <a:srgbClr val="FF6633"/>
                </a:solidFill>
              </a:endParaRPr>
            </a:p>
          </p:txBody>
        </p:sp>
        <p:cxnSp>
          <p:nvCxnSpPr>
            <p:cNvPr id="230" name="Google Shape;230;p40"/>
            <p:cNvCxnSpPr>
              <a:stCxn id="229" idx="2"/>
            </p:cNvCxnSpPr>
            <p:nvPr/>
          </p:nvCxnSpPr>
          <p:spPr>
            <a:xfrm flipH="1">
              <a:off x="8019625" y="3953075"/>
              <a:ext cx="183600" cy="329700"/>
            </a:xfrm>
            <a:prstGeom prst="straightConnector1">
              <a:avLst/>
            </a:prstGeom>
            <a:noFill/>
            <a:ln cap="flat" cmpd="sng" w="9525">
              <a:solidFill>
                <a:schemeClr val="dk2"/>
              </a:solidFill>
              <a:prstDash val="solid"/>
              <a:round/>
              <a:headEnd len="med" w="med" type="none"/>
              <a:tailEnd len="med" w="med" type="triangle"/>
            </a:ln>
          </p:spPr>
        </p:cxnSp>
      </p:grpSp>
      <p:grpSp>
        <p:nvGrpSpPr>
          <p:cNvPr id="231" name="Google Shape;231;p40"/>
          <p:cNvGrpSpPr/>
          <p:nvPr/>
        </p:nvGrpSpPr>
        <p:grpSpPr>
          <a:xfrm>
            <a:off x="6533350" y="3332850"/>
            <a:ext cx="1020900" cy="518400"/>
            <a:chOff x="6533350" y="3790050"/>
            <a:chExt cx="1020900" cy="518400"/>
          </a:xfrm>
        </p:grpSpPr>
        <p:sp>
          <p:nvSpPr>
            <p:cNvPr id="232" name="Google Shape;232;p40"/>
            <p:cNvSpPr txBox="1"/>
            <p:nvPr/>
          </p:nvSpPr>
          <p:spPr>
            <a:xfrm>
              <a:off x="6533350" y="3790050"/>
              <a:ext cx="6168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6633"/>
                  </a:solidFill>
                </a:rPr>
                <a:t>input</a:t>
              </a:r>
              <a:endParaRPr>
                <a:solidFill>
                  <a:srgbClr val="FF6633"/>
                </a:solidFill>
              </a:endParaRPr>
            </a:p>
          </p:txBody>
        </p:sp>
        <p:cxnSp>
          <p:nvCxnSpPr>
            <p:cNvPr id="233" name="Google Shape;233;p40"/>
            <p:cNvCxnSpPr>
              <a:stCxn id="232" idx="3"/>
            </p:cNvCxnSpPr>
            <p:nvPr/>
          </p:nvCxnSpPr>
          <p:spPr>
            <a:xfrm>
              <a:off x="7150150" y="3986850"/>
              <a:ext cx="404100" cy="321600"/>
            </a:xfrm>
            <a:prstGeom prst="straightConnector1">
              <a:avLst/>
            </a:prstGeom>
            <a:noFill/>
            <a:ln cap="flat" cmpd="sng" w="9525">
              <a:solidFill>
                <a:schemeClr val="dk2"/>
              </a:solidFill>
              <a:prstDash val="solid"/>
              <a:round/>
              <a:headEnd len="med" w="med" type="none"/>
              <a:tailEnd len="med" w="med" type="triangle"/>
            </a:ln>
          </p:spPr>
        </p:cxnSp>
      </p:grpSp>
      <p:grpSp>
        <p:nvGrpSpPr>
          <p:cNvPr id="234" name="Google Shape;234;p40"/>
          <p:cNvGrpSpPr/>
          <p:nvPr/>
        </p:nvGrpSpPr>
        <p:grpSpPr>
          <a:xfrm>
            <a:off x="6442875" y="4187275"/>
            <a:ext cx="2629200" cy="453000"/>
            <a:chOff x="6442875" y="4644475"/>
            <a:chExt cx="2629200" cy="453000"/>
          </a:xfrm>
        </p:grpSpPr>
        <p:sp>
          <p:nvSpPr>
            <p:cNvPr id="235" name="Google Shape;235;p40"/>
            <p:cNvSpPr txBox="1"/>
            <p:nvPr/>
          </p:nvSpPr>
          <p:spPr>
            <a:xfrm>
              <a:off x="6442875" y="4703875"/>
              <a:ext cx="2629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rPr>
                <a:t>parameters (weights, biases)</a:t>
              </a:r>
              <a:endParaRPr>
                <a:solidFill>
                  <a:srgbClr val="FF6633"/>
                </a:solidFill>
              </a:endParaRPr>
            </a:p>
          </p:txBody>
        </p:sp>
        <p:cxnSp>
          <p:nvCxnSpPr>
            <p:cNvPr id="236" name="Google Shape;236;p40"/>
            <p:cNvCxnSpPr/>
            <p:nvPr/>
          </p:nvCxnSpPr>
          <p:spPr>
            <a:xfrm rot="10800000">
              <a:off x="7244225" y="4644475"/>
              <a:ext cx="25800" cy="168000"/>
            </a:xfrm>
            <a:prstGeom prst="straightConnector1">
              <a:avLst/>
            </a:prstGeom>
            <a:noFill/>
            <a:ln cap="flat" cmpd="sng" w="9525">
              <a:solidFill>
                <a:schemeClr val="dk2"/>
              </a:solidFill>
              <a:prstDash val="solid"/>
              <a:round/>
              <a:headEnd len="med" w="med" type="none"/>
              <a:tailEnd len="med" w="med" type="triangle"/>
            </a:ln>
          </p:spPr>
        </p:cxnSp>
      </p:grpSp>
      <p:grpSp>
        <p:nvGrpSpPr>
          <p:cNvPr id="237" name="Google Shape;237;p40"/>
          <p:cNvGrpSpPr/>
          <p:nvPr/>
        </p:nvGrpSpPr>
        <p:grpSpPr>
          <a:xfrm>
            <a:off x="5309225" y="4148350"/>
            <a:ext cx="733175" cy="491925"/>
            <a:chOff x="5309225" y="4605550"/>
            <a:chExt cx="733175" cy="491925"/>
          </a:xfrm>
        </p:grpSpPr>
        <p:sp>
          <p:nvSpPr>
            <p:cNvPr id="238" name="Google Shape;238;p40"/>
            <p:cNvSpPr txBox="1"/>
            <p:nvPr/>
          </p:nvSpPr>
          <p:spPr>
            <a:xfrm>
              <a:off x="5309225" y="4703875"/>
              <a:ext cx="616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6633"/>
                  </a:solidFill>
                </a:rPr>
                <a:t>error</a:t>
              </a:r>
              <a:endParaRPr>
                <a:solidFill>
                  <a:srgbClr val="FF6633"/>
                </a:solidFill>
              </a:endParaRPr>
            </a:p>
          </p:txBody>
        </p:sp>
        <p:cxnSp>
          <p:nvCxnSpPr>
            <p:cNvPr id="239" name="Google Shape;239;p40"/>
            <p:cNvCxnSpPr/>
            <p:nvPr/>
          </p:nvCxnSpPr>
          <p:spPr>
            <a:xfrm flipH="1" rot="10800000">
              <a:off x="5611000" y="4605550"/>
              <a:ext cx="431400" cy="229500"/>
            </a:xfrm>
            <a:prstGeom prst="straightConnector1">
              <a:avLst/>
            </a:prstGeom>
            <a:noFill/>
            <a:ln cap="flat" cmpd="sng" w="9525">
              <a:solidFill>
                <a:schemeClr val="dk2"/>
              </a:solidFill>
              <a:prstDash val="solid"/>
              <a:round/>
              <a:headEnd len="med" w="med" type="none"/>
              <a:tailEnd len="med" w="med" type="triangle"/>
            </a:ln>
          </p:spPr>
        </p:cxnSp>
      </p:grpSp>
      <p:sp>
        <p:nvSpPr>
          <p:cNvPr id="240" name="Google Shape;240;p40"/>
          <p:cNvSpPr txBox="1"/>
          <p:nvPr/>
        </p:nvSpPr>
        <p:spPr>
          <a:xfrm>
            <a:off x="1002575" y="1368175"/>
            <a:ext cx="2744100" cy="5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Deep Neural Network</a:t>
            </a:r>
            <a:endParaRPr/>
          </a:p>
        </p:txBody>
      </p:sp>
      <p:cxnSp>
        <p:nvCxnSpPr>
          <p:cNvPr id="241" name="Google Shape;241;p40"/>
          <p:cNvCxnSpPr>
            <a:endCxn id="225" idx="1"/>
          </p:cNvCxnSpPr>
          <p:nvPr/>
        </p:nvCxnSpPr>
        <p:spPr>
          <a:xfrm>
            <a:off x="-6475" y="2917300"/>
            <a:ext cx="1005600" cy="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40"/>
          <p:cNvCxnSpPr/>
          <p:nvPr/>
        </p:nvCxnSpPr>
        <p:spPr>
          <a:xfrm>
            <a:off x="3743225" y="2917300"/>
            <a:ext cx="1005600" cy="0"/>
          </a:xfrm>
          <a:prstGeom prst="straightConnector1">
            <a:avLst/>
          </a:prstGeom>
          <a:noFill/>
          <a:ln cap="flat" cmpd="sng" w="9525">
            <a:solidFill>
              <a:schemeClr val="dk2"/>
            </a:solidFill>
            <a:prstDash val="solid"/>
            <a:round/>
            <a:headEnd len="med" w="med" type="none"/>
            <a:tailEnd len="med" w="med" type="triangle"/>
          </a:ln>
        </p:spPr>
      </p:cxnSp>
      <p:sp>
        <p:nvSpPr>
          <p:cNvPr id="243" name="Google Shape;243;p40"/>
          <p:cNvSpPr txBox="1"/>
          <p:nvPr/>
        </p:nvSpPr>
        <p:spPr>
          <a:xfrm>
            <a:off x="141450" y="2539875"/>
            <a:ext cx="7902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244" name="Google Shape;244;p40"/>
          <p:cNvSpPr txBox="1"/>
          <p:nvPr/>
        </p:nvSpPr>
        <p:spPr>
          <a:xfrm>
            <a:off x="3886900" y="2548950"/>
            <a:ext cx="7902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pic>
        <p:nvPicPr>
          <p:cNvPr id="245" name="Google Shape;245;p40"/>
          <p:cNvPicPr preferRelativeResize="0"/>
          <p:nvPr/>
        </p:nvPicPr>
        <p:blipFill>
          <a:blip r:embed="rId3">
            <a:alphaModFix/>
          </a:blip>
          <a:stretch>
            <a:fillRect/>
          </a:stretch>
        </p:blipFill>
        <p:spPr>
          <a:xfrm>
            <a:off x="4387000" y="3821753"/>
            <a:ext cx="3819429" cy="352425"/>
          </a:xfrm>
          <a:prstGeom prst="rect">
            <a:avLst/>
          </a:prstGeom>
          <a:noFill/>
          <a:ln>
            <a:noFill/>
          </a:ln>
        </p:spPr>
      </p:pic>
      <p:pic>
        <p:nvPicPr>
          <p:cNvPr id="246" name="Google Shape;246;p40"/>
          <p:cNvPicPr preferRelativeResize="0"/>
          <p:nvPr/>
        </p:nvPicPr>
        <p:blipFill>
          <a:blip r:embed="rId4">
            <a:alphaModFix/>
          </a:blip>
          <a:stretch>
            <a:fillRect/>
          </a:stretch>
        </p:blipFill>
        <p:spPr>
          <a:xfrm>
            <a:off x="4015350" y="3015200"/>
            <a:ext cx="489175" cy="232050"/>
          </a:xfrm>
          <a:prstGeom prst="rect">
            <a:avLst/>
          </a:prstGeom>
          <a:noFill/>
          <a:ln>
            <a:noFill/>
          </a:ln>
        </p:spPr>
      </p:pic>
      <p:pic>
        <p:nvPicPr>
          <p:cNvPr id="247" name="Google Shape;247;p40"/>
          <p:cNvPicPr preferRelativeResize="0"/>
          <p:nvPr/>
        </p:nvPicPr>
        <p:blipFill>
          <a:blip r:embed="rId5">
            <a:alphaModFix/>
          </a:blip>
          <a:stretch>
            <a:fillRect/>
          </a:stretch>
        </p:blipFill>
        <p:spPr>
          <a:xfrm>
            <a:off x="417325" y="3015200"/>
            <a:ext cx="101975" cy="91225"/>
          </a:xfrm>
          <a:prstGeom prst="rect">
            <a:avLst/>
          </a:prstGeom>
          <a:noFill/>
          <a:ln>
            <a:noFill/>
          </a:ln>
        </p:spPr>
      </p:pic>
      <p:pic>
        <p:nvPicPr>
          <p:cNvPr id="248" name="Google Shape;248;p40"/>
          <p:cNvPicPr preferRelativeResize="0"/>
          <p:nvPr/>
        </p:nvPicPr>
        <p:blipFill>
          <a:blip r:embed="rId6">
            <a:alphaModFix/>
          </a:blip>
          <a:stretch>
            <a:fillRect/>
          </a:stretch>
        </p:blipFill>
        <p:spPr>
          <a:xfrm>
            <a:off x="1117475" y="2175743"/>
            <a:ext cx="2507400" cy="1249200"/>
          </a:xfrm>
          <a:prstGeom prst="rect">
            <a:avLst/>
          </a:prstGeom>
          <a:noFill/>
          <a:ln>
            <a:noFill/>
          </a:ln>
        </p:spPr>
      </p:pic>
      <p:sp>
        <p:nvSpPr>
          <p:cNvPr id="249" name="Google Shape;249;p4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80B9"/>
                </a:solidFill>
              </a:rPr>
              <a:t>Loss function</a:t>
            </a:r>
            <a:endParaRPr>
              <a:solidFill>
                <a:srgbClr val="2980B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